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74" r:id="rId5"/>
    <p:sldId id="273"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8288000" cy="10287000"/>
  <p:notesSz cx="6858000" cy="9144000"/>
  <p:embeddedFontLst>
    <p:embeddedFont>
      <p:font typeface="Bebas Neue Bold" panose="020B0606020202050201" pitchFamily="34" charset="77"/>
      <p:regular r:id="rId20"/>
      <p:bold r:id="rId21"/>
    </p:embeddedFont>
    <p:embeddedFont>
      <p:font typeface="Telegraf" pitchFamily="2" charset="77"/>
      <p:regular r:id="rId22"/>
    </p:embeddedFont>
    <p:embeddedFont>
      <p:font typeface="Telegraf Bold" pitchFamily="2" charset="77"/>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58" autoAdjust="0"/>
  </p:normalViewPr>
  <p:slideViewPr>
    <p:cSldViewPr>
      <p:cViewPr varScale="1">
        <p:scale>
          <a:sx n="77" d="100"/>
          <a:sy n="77" d="100"/>
        </p:scale>
        <p:origin x="144" y="10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A5EC-4D82-52C8-A13B-3DAA040D921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DB80E41-80A4-743A-3ACE-45A280DD2BC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F7B3016-C9A9-E4CD-BB6E-396BF2B624E2}"/>
              </a:ext>
            </a:extLst>
          </p:cNvPr>
          <p:cNvSpPr>
            <a:spLocks noGrp="1"/>
          </p:cNvSpPr>
          <p:nvPr>
            <p:ph type="dt" sz="half" idx="10"/>
          </p:nvPr>
        </p:nvSpPr>
        <p:spPr/>
        <p:txBody>
          <a:bodyPr/>
          <a:lstStyle/>
          <a:p>
            <a:fld id="{4A5D737C-8D1A-45F2-AD2F-16F286482747}" type="datetimeFigureOut">
              <a:rPr lang="en-US" smtClean="0"/>
              <a:t>11/6/24</a:t>
            </a:fld>
            <a:endParaRPr lang="en-US"/>
          </a:p>
        </p:txBody>
      </p:sp>
      <p:sp>
        <p:nvSpPr>
          <p:cNvPr id="5" name="Footer Placeholder 4">
            <a:extLst>
              <a:ext uri="{FF2B5EF4-FFF2-40B4-BE49-F238E27FC236}">
                <a16:creationId xmlns:a16="http://schemas.microsoft.com/office/drawing/2014/main" id="{EF452F66-9C56-E51A-7F37-DC9323511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D6E0B-BDC6-14EC-56ED-F575D1841BC4}"/>
              </a:ext>
            </a:extLst>
          </p:cNvPr>
          <p:cNvSpPr>
            <a:spLocks noGrp="1"/>
          </p:cNvSpPr>
          <p:nvPr>
            <p:ph type="sldNum" sz="quarter" idx="12"/>
          </p:nvPr>
        </p:nvSpPr>
        <p:spPr/>
        <p:txBody>
          <a:bodyPr/>
          <a:lstStyle/>
          <a:p>
            <a:fld id="{325F4660-2438-4106-B3EF-3C5EBF3EE09B}" type="slidenum">
              <a:rPr lang="en-US" smtClean="0"/>
              <a:t>‹#›</a:t>
            </a:fld>
            <a:endParaRPr lang="en-US"/>
          </a:p>
        </p:txBody>
      </p:sp>
    </p:spTree>
    <p:extLst>
      <p:ext uri="{BB962C8B-B14F-4D97-AF65-F5344CB8AC3E}">
        <p14:creationId xmlns:p14="http://schemas.microsoft.com/office/powerpoint/2010/main" val="4108097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FFEA-33E7-92EB-7804-6AE17FF09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B0357-4D53-6DBC-572B-D6B462F4E6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4F17F-8CD3-526E-C2BA-D0BD69F10F14}"/>
              </a:ext>
            </a:extLst>
          </p:cNvPr>
          <p:cNvSpPr>
            <a:spLocks noGrp="1"/>
          </p:cNvSpPr>
          <p:nvPr>
            <p:ph type="dt" sz="half" idx="10"/>
          </p:nvPr>
        </p:nvSpPr>
        <p:spPr/>
        <p:txBody>
          <a:bodyPr/>
          <a:lstStyle/>
          <a:p>
            <a:fld id="{4A5D737C-8D1A-45F2-AD2F-16F286482747}" type="datetimeFigureOut">
              <a:rPr lang="en-US" smtClean="0"/>
              <a:t>11/6/24</a:t>
            </a:fld>
            <a:endParaRPr lang="en-US"/>
          </a:p>
        </p:txBody>
      </p:sp>
      <p:sp>
        <p:nvSpPr>
          <p:cNvPr id="5" name="Footer Placeholder 4">
            <a:extLst>
              <a:ext uri="{FF2B5EF4-FFF2-40B4-BE49-F238E27FC236}">
                <a16:creationId xmlns:a16="http://schemas.microsoft.com/office/drawing/2014/main" id="{11474603-1E36-2FD0-64AC-8130911BA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1BB3F-B2E2-D505-77E6-126D17B4B62A}"/>
              </a:ext>
            </a:extLst>
          </p:cNvPr>
          <p:cNvSpPr>
            <a:spLocks noGrp="1"/>
          </p:cNvSpPr>
          <p:nvPr>
            <p:ph type="sldNum" sz="quarter" idx="12"/>
          </p:nvPr>
        </p:nvSpPr>
        <p:spPr/>
        <p:txBody>
          <a:bodyPr/>
          <a:lstStyle/>
          <a:p>
            <a:fld id="{325F4660-2438-4106-B3EF-3C5EBF3EE09B}" type="slidenum">
              <a:rPr lang="en-US" smtClean="0"/>
              <a:t>‹#›</a:t>
            </a:fld>
            <a:endParaRPr lang="en-US"/>
          </a:p>
        </p:txBody>
      </p:sp>
    </p:spTree>
    <p:extLst>
      <p:ext uri="{BB962C8B-B14F-4D97-AF65-F5344CB8AC3E}">
        <p14:creationId xmlns:p14="http://schemas.microsoft.com/office/powerpoint/2010/main" val="804542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4B7C-46BE-203D-0B77-082C8B27A6B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26809BE-B4EF-EADE-5430-B6FF83743A44}"/>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B4F523-4B48-1347-5364-84BA523F1A34}"/>
              </a:ext>
            </a:extLst>
          </p:cNvPr>
          <p:cNvSpPr>
            <a:spLocks noGrp="1"/>
          </p:cNvSpPr>
          <p:nvPr>
            <p:ph type="dt" sz="half" idx="10"/>
          </p:nvPr>
        </p:nvSpPr>
        <p:spPr/>
        <p:txBody>
          <a:bodyPr/>
          <a:lstStyle/>
          <a:p>
            <a:fld id="{4A5D737C-8D1A-45F2-AD2F-16F286482747}" type="datetimeFigureOut">
              <a:rPr lang="en-US" smtClean="0"/>
              <a:t>11/6/24</a:t>
            </a:fld>
            <a:endParaRPr lang="en-US"/>
          </a:p>
        </p:txBody>
      </p:sp>
      <p:sp>
        <p:nvSpPr>
          <p:cNvPr id="5" name="Footer Placeholder 4">
            <a:extLst>
              <a:ext uri="{FF2B5EF4-FFF2-40B4-BE49-F238E27FC236}">
                <a16:creationId xmlns:a16="http://schemas.microsoft.com/office/drawing/2014/main" id="{BC94D72E-3A1C-4AFF-A47E-9B2FDF9F5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C1688D-C29A-E22C-6325-10B91D953760}"/>
              </a:ext>
            </a:extLst>
          </p:cNvPr>
          <p:cNvSpPr>
            <a:spLocks noGrp="1"/>
          </p:cNvSpPr>
          <p:nvPr>
            <p:ph type="sldNum" sz="quarter" idx="12"/>
          </p:nvPr>
        </p:nvSpPr>
        <p:spPr/>
        <p:txBody>
          <a:bodyPr/>
          <a:lstStyle/>
          <a:p>
            <a:fld id="{325F4660-2438-4106-B3EF-3C5EBF3EE09B}" type="slidenum">
              <a:rPr lang="en-US" smtClean="0"/>
              <a:t>‹#›</a:t>
            </a:fld>
            <a:endParaRPr lang="en-US"/>
          </a:p>
        </p:txBody>
      </p:sp>
    </p:spTree>
    <p:extLst>
      <p:ext uri="{BB962C8B-B14F-4D97-AF65-F5344CB8AC3E}">
        <p14:creationId xmlns:p14="http://schemas.microsoft.com/office/powerpoint/2010/main" val="3541296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0CB91-977F-F180-06CB-BD5F3DD7F0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251B82-A20E-AE59-205C-4C23AE00EFA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28A8AF-6033-DE22-28A1-7F96E352802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83EA07-0C4D-71EE-955D-F6264FBD04D0}"/>
              </a:ext>
            </a:extLst>
          </p:cNvPr>
          <p:cNvSpPr>
            <a:spLocks noGrp="1"/>
          </p:cNvSpPr>
          <p:nvPr>
            <p:ph type="dt" sz="half" idx="10"/>
          </p:nvPr>
        </p:nvSpPr>
        <p:spPr/>
        <p:txBody>
          <a:bodyPr/>
          <a:lstStyle/>
          <a:p>
            <a:fld id="{4A5D737C-8D1A-45F2-AD2F-16F286482747}" type="datetimeFigureOut">
              <a:rPr lang="en-US" smtClean="0"/>
              <a:t>11/6/24</a:t>
            </a:fld>
            <a:endParaRPr lang="en-US"/>
          </a:p>
        </p:txBody>
      </p:sp>
      <p:sp>
        <p:nvSpPr>
          <p:cNvPr id="6" name="Footer Placeholder 5">
            <a:extLst>
              <a:ext uri="{FF2B5EF4-FFF2-40B4-BE49-F238E27FC236}">
                <a16:creationId xmlns:a16="http://schemas.microsoft.com/office/drawing/2014/main" id="{51D7AA4C-A06F-D4E2-AA27-3C22267198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CFB2A5-A522-5CCC-26E8-50501A0CDD34}"/>
              </a:ext>
            </a:extLst>
          </p:cNvPr>
          <p:cNvSpPr>
            <a:spLocks noGrp="1"/>
          </p:cNvSpPr>
          <p:nvPr>
            <p:ph type="sldNum" sz="quarter" idx="12"/>
          </p:nvPr>
        </p:nvSpPr>
        <p:spPr/>
        <p:txBody>
          <a:bodyPr/>
          <a:lstStyle/>
          <a:p>
            <a:fld id="{325F4660-2438-4106-B3EF-3C5EBF3EE09B}" type="slidenum">
              <a:rPr lang="en-US" smtClean="0"/>
              <a:t>‹#›</a:t>
            </a:fld>
            <a:endParaRPr lang="en-US"/>
          </a:p>
        </p:txBody>
      </p:sp>
    </p:spTree>
    <p:extLst>
      <p:ext uri="{BB962C8B-B14F-4D97-AF65-F5344CB8AC3E}">
        <p14:creationId xmlns:p14="http://schemas.microsoft.com/office/powerpoint/2010/main" val="2418546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78C65-D58F-7A26-9ABA-67366D0CB57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FB5097-3E96-480B-FEFB-A54A05A97AD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88329FD-DF17-3EFD-1AF6-8EC6FB50CC7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7D9EED-6E41-72D7-C001-E432DB77878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94E7A05-0BBE-6E8F-4297-309ABF03B38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32DE6-E7C5-6147-087B-89E4C43BCA9B}"/>
              </a:ext>
            </a:extLst>
          </p:cNvPr>
          <p:cNvSpPr>
            <a:spLocks noGrp="1"/>
          </p:cNvSpPr>
          <p:nvPr>
            <p:ph type="dt" sz="half" idx="10"/>
          </p:nvPr>
        </p:nvSpPr>
        <p:spPr/>
        <p:txBody>
          <a:bodyPr/>
          <a:lstStyle/>
          <a:p>
            <a:fld id="{4A5D737C-8D1A-45F2-AD2F-16F286482747}" type="datetimeFigureOut">
              <a:rPr lang="en-US" smtClean="0"/>
              <a:t>11/6/24</a:t>
            </a:fld>
            <a:endParaRPr lang="en-US"/>
          </a:p>
        </p:txBody>
      </p:sp>
      <p:sp>
        <p:nvSpPr>
          <p:cNvPr id="8" name="Footer Placeholder 7">
            <a:extLst>
              <a:ext uri="{FF2B5EF4-FFF2-40B4-BE49-F238E27FC236}">
                <a16:creationId xmlns:a16="http://schemas.microsoft.com/office/drawing/2014/main" id="{E8BE6EB7-5B74-ACC6-D51E-891A7B5F0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5D0585-5152-167D-F88E-7B08BC1C9004}"/>
              </a:ext>
            </a:extLst>
          </p:cNvPr>
          <p:cNvSpPr>
            <a:spLocks noGrp="1"/>
          </p:cNvSpPr>
          <p:nvPr>
            <p:ph type="sldNum" sz="quarter" idx="12"/>
          </p:nvPr>
        </p:nvSpPr>
        <p:spPr/>
        <p:txBody>
          <a:bodyPr/>
          <a:lstStyle/>
          <a:p>
            <a:fld id="{325F4660-2438-4106-B3EF-3C5EBF3EE09B}" type="slidenum">
              <a:rPr lang="en-US" smtClean="0"/>
              <a:t>‹#›</a:t>
            </a:fld>
            <a:endParaRPr lang="en-US"/>
          </a:p>
        </p:txBody>
      </p:sp>
    </p:spTree>
    <p:extLst>
      <p:ext uri="{BB962C8B-B14F-4D97-AF65-F5344CB8AC3E}">
        <p14:creationId xmlns:p14="http://schemas.microsoft.com/office/powerpoint/2010/main" val="1300701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8AA89-1B32-7AFA-F4C9-A70AEC8A02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D1DA11-41A5-47FC-76A1-F916261A3796}"/>
              </a:ext>
            </a:extLst>
          </p:cNvPr>
          <p:cNvSpPr>
            <a:spLocks noGrp="1"/>
          </p:cNvSpPr>
          <p:nvPr>
            <p:ph type="dt" sz="half" idx="10"/>
          </p:nvPr>
        </p:nvSpPr>
        <p:spPr/>
        <p:txBody>
          <a:bodyPr/>
          <a:lstStyle/>
          <a:p>
            <a:fld id="{4A5D737C-8D1A-45F2-AD2F-16F286482747}" type="datetimeFigureOut">
              <a:rPr lang="en-US" smtClean="0"/>
              <a:t>11/6/24</a:t>
            </a:fld>
            <a:endParaRPr lang="en-US"/>
          </a:p>
        </p:txBody>
      </p:sp>
      <p:sp>
        <p:nvSpPr>
          <p:cNvPr id="4" name="Footer Placeholder 3">
            <a:extLst>
              <a:ext uri="{FF2B5EF4-FFF2-40B4-BE49-F238E27FC236}">
                <a16:creationId xmlns:a16="http://schemas.microsoft.com/office/drawing/2014/main" id="{5447F314-A1DC-EFAA-8232-3139C0F883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9F13D6-5060-76A9-F2ED-F64DD6E015C2}"/>
              </a:ext>
            </a:extLst>
          </p:cNvPr>
          <p:cNvSpPr>
            <a:spLocks noGrp="1"/>
          </p:cNvSpPr>
          <p:nvPr>
            <p:ph type="sldNum" sz="quarter" idx="12"/>
          </p:nvPr>
        </p:nvSpPr>
        <p:spPr/>
        <p:txBody>
          <a:bodyPr/>
          <a:lstStyle/>
          <a:p>
            <a:fld id="{325F4660-2438-4106-B3EF-3C5EBF3EE09B}" type="slidenum">
              <a:rPr lang="en-US" smtClean="0"/>
              <a:t>‹#›</a:t>
            </a:fld>
            <a:endParaRPr lang="en-US"/>
          </a:p>
        </p:txBody>
      </p:sp>
    </p:spTree>
    <p:extLst>
      <p:ext uri="{BB962C8B-B14F-4D97-AF65-F5344CB8AC3E}">
        <p14:creationId xmlns:p14="http://schemas.microsoft.com/office/powerpoint/2010/main" val="1503811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0E142B-5ED8-8134-FFC4-0C1EC08FB66B}"/>
              </a:ext>
            </a:extLst>
          </p:cNvPr>
          <p:cNvSpPr>
            <a:spLocks noGrp="1"/>
          </p:cNvSpPr>
          <p:nvPr>
            <p:ph type="dt" sz="half" idx="10"/>
          </p:nvPr>
        </p:nvSpPr>
        <p:spPr/>
        <p:txBody>
          <a:bodyPr/>
          <a:lstStyle/>
          <a:p>
            <a:fld id="{4A5D737C-8D1A-45F2-AD2F-16F286482747}" type="datetimeFigureOut">
              <a:rPr lang="en-US" smtClean="0"/>
              <a:t>11/6/24</a:t>
            </a:fld>
            <a:endParaRPr lang="en-US"/>
          </a:p>
        </p:txBody>
      </p:sp>
      <p:sp>
        <p:nvSpPr>
          <p:cNvPr id="3" name="Footer Placeholder 2">
            <a:extLst>
              <a:ext uri="{FF2B5EF4-FFF2-40B4-BE49-F238E27FC236}">
                <a16:creationId xmlns:a16="http://schemas.microsoft.com/office/drawing/2014/main" id="{FD52FA83-D84F-A49D-C360-44EFA3FCEF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7EB47F-653A-21AA-3306-66DA64685DE6}"/>
              </a:ext>
            </a:extLst>
          </p:cNvPr>
          <p:cNvSpPr>
            <a:spLocks noGrp="1"/>
          </p:cNvSpPr>
          <p:nvPr>
            <p:ph type="sldNum" sz="quarter" idx="12"/>
          </p:nvPr>
        </p:nvSpPr>
        <p:spPr/>
        <p:txBody>
          <a:bodyPr/>
          <a:lstStyle/>
          <a:p>
            <a:fld id="{325F4660-2438-4106-B3EF-3C5EBF3EE09B}" type="slidenum">
              <a:rPr lang="en-US" smtClean="0"/>
              <a:t>‹#›</a:t>
            </a:fld>
            <a:endParaRPr lang="en-US"/>
          </a:p>
        </p:txBody>
      </p:sp>
    </p:spTree>
    <p:extLst>
      <p:ext uri="{BB962C8B-B14F-4D97-AF65-F5344CB8AC3E}">
        <p14:creationId xmlns:p14="http://schemas.microsoft.com/office/powerpoint/2010/main" val="3944868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925CE-50CD-1F6A-741C-AAFA3B6CA08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88CA4BC-3007-435C-482B-9E4516BC0B5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BBF88D-D429-07C5-C51F-2752C282CD4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ADA65A5-A55F-41D8-FE63-DD36FA4A8A86}"/>
              </a:ext>
            </a:extLst>
          </p:cNvPr>
          <p:cNvSpPr>
            <a:spLocks noGrp="1"/>
          </p:cNvSpPr>
          <p:nvPr>
            <p:ph type="dt" sz="half" idx="10"/>
          </p:nvPr>
        </p:nvSpPr>
        <p:spPr/>
        <p:txBody>
          <a:bodyPr/>
          <a:lstStyle/>
          <a:p>
            <a:fld id="{4A5D737C-8D1A-45F2-AD2F-16F286482747}" type="datetimeFigureOut">
              <a:rPr lang="en-US" smtClean="0"/>
              <a:t>11/6/24</a:t>
            </a:fld>
            <a:endParaRPr lang="en-US"/>
          </a:p>
        </p:txBody>
      </p:sp>
      <p:sp>
        <p:nvSpPr>
          <p:cNvPr id="6" name="Footer Placeholder 5">
            <a:extLst>
              <a:ext uri="{FF2B5EF4-FFF2-40B4-BE49-F238E27FC236}">
                <a16:creationId xmlns:a16="http://schemas.microsoft.com/office/drawing/2014/main" id="{91035CF7-B7F1-7222-F695-D2053418BD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6DCAC-FB15-1D84-894A-DD3E552B2438}"/>
              </a:ext>
            </a:extLst>
          </p:cNvPr>
          <p:cNvSpPr>
            <a:spLocks noGrp="1"/>
          </p:cNvSpPr>
          <p:nvPr>
            <p:ph type="sldNum" sz="quarter" idx="12"/>
          </p:nvPr>
        </p:nvSpPr>
        <p:spPr/>
        <p:txBody>
          <a:bodyPr/>
          <a:lstStyle/>
          <a:p>
            <a:fld id="{325F4660-2438-4106-B3EF-3C5EBF3EE09B}" type="slidenum">
              <a:rPr lang="en-US" smtClean="0"/>
              <a:t>‹#›</a:t>
            </a:fld>
            <a:endParaRPr lang="en-US"/>
          </a:p>
        </p:txBody>
      </p:sp>
    </p:spTree>
    <p:extLst>
      <p:ext uri="{BB962C8B-B14F-4D97-AF65-F5344CB8AC3E}">
        <p14:creationId xmlns:p14="http://schemas.microsoft.com/office/powerpoint/2010/main" val="778537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6938-170F-585E-0963-7035C99DD5D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660592-F384-57C2-33A1-664B28FCBAF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19D01FB-5834-53D8-6043-3FCB84698E4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9AF2998-7374-BFEC-2411-CD1F0B466CC4}"/>
              </a:ext>
            </a:extLst>
          </p:cNvPr>
          <p:cNvSpPr>
            <a:spLocks noGrp="1"/>
          </p:cNvSpPr>
          <p:nvPr>
            <p:ph type="dt" sz="half" idx="10"/>
          </p:nvPr>
        </p:nvSpPr>
        <p:spPr/>
        <p:txBody>
          <a:bodyPr/>
          <a:lstStyle/>
          <a:p>
            <a:fld id="{4A5D737C-8D1A-45F2-AD2F-16F286482747}" type="datetimeFigureOut">
              <a:rPr lang="en-US" smtClean="0"/>
              <a:t>11/6/24</a:t>
            </a:fld>
            <a:endParaRPr lang="en-US"/>
          </a:p>
        </p:txBody>
      </p:sp>
      <p:sp>
        <p:nvSpPr>
          <p:cNvPr id="6" name="Footer Placeholder 5">
            <a:extLst>
              <a:ext uri="{FF2B5EF4-FFF2-40B4-BE49-F238E27FC236}">
                <a16:creationId xmlns:a16="http://schemas.microsoft.com/office/drawing/2014/main" id="{8D5208BD-8799-849E-A754-B0AEFE0F05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B5EFB-0EC5-C858-2F6F-97D81FFCF416}"/>
              </a:ext>
            </a:extLst>
          </p:cNvPr>
          <p:cNvSpPr>
            <a:spLocks noGrp="1"/>
          </p:cNvSpPr>
          <p:nvPr>
            <p:ph type="sldNum" sz="quarter" idx="12"/>
          </p:nvPr>
        </p:nvSpPr>
        <p:spPr/>
        <p:txBody>
          <a:bodyPr/>
          <a:lstStyle/>
          <a:p>
            <a:fld id="{325F4660-2438-4106-B3EF-3C5EBF3EE09B}" type="slidenum">
              <a:rPr lang="en-US" smtClean="0"/>
              <a:t>‹#›</a:t>
            </a:fld>
            <a:endParaRPr lang="en-US"/>
          </a:p>
        </p:txBody>
      </p:sp>
    </p:spTree>
    <p:extLst>
      <p:ext uri="{BB962C8B-B14F-4D97-AF65-F5344CB8AC3E}">
        <p14:creationId xmlns:p14="http://schemas.microsoft.com/office/powerpoint/2010/main" val="3156652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B84E1-C0EC-C6F6-6AE0-613D53E8D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CD37D9-92DF-BF0B-D43A-688654239B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26F2B6-1997-B3CF-E763-F4094E806CFF}"/>
              </a:ext>
            </a:extLst>
          </p:cNvPr>
          <p:cNvSpPr>
            <a:spLocks noGrp="1"/>
          </p:cNvSpPr>
          <p:nvPr>
            <p:ph type="dt" sz="half" idx="10"/>
          </p:nvPr>
        </p:nvSpPr>
        <p:spPr/>
        <p:txBody>
          <a:bodyPr/>
          <a:lstStyle/>
          <a:p>
            <a:fld id="{4A5D737C-8D1A-45F2-AD2F-16F286482747}" type="datetimeFigureOut">
              <a:rPr lang="en-US" smtClean="0"/>
              <a:t>11/6/24</a:t>
            </a:fld>
            <a:endParaRPr lang="en-US"/>
          </a:p>
        </p:txBody>
      </p:sp>
      <p:sp>
        <p:nvSpPr>
          <p:cNvPr id="5" name="Footer Placeholder 4">
            <a:extLst>
              <a:ext uri="{FF2B5EF4-FFF2-40B4-BE49-F238E27FC236}">
                <a16:creationId xmlns:a16="http://schemas.microsoft.com/office/drawing/2014/main" id="{380F73E0-75BD-7FF4-6B4F-B14A6969C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B0E0B-13B9-1449-E0D8-DC9109147847}"/>
              </a:ext>
            </a:extLst>
          </p:cNvPr>
          <p:cNvSpPr>
            <a:spLocks noGrp="1"/>
          </p:cNvSpPr>
          <p:nvPr>
            <p:ph type="sldNum" sz="quarter" idx="12"/>
          </p:nvPr>
        </p:nvSpPr>
        <p:spPr/>
        <p:txBody>
          <a:bodyPr/>
          <a:lstStyle/>
          <a:p>
            <a:fld id="{325F4660-2438-4106-B3EF-3C5EBF3EE09B}" type="slidenum">
              <a:rPr lang="en-US" smtClean="0"/>
              <a:t>‹#›</a:t>
            </a:fld>
            <a:endParaRPr lang="en-US"/>
          </a:p>
        </p:txBody>
      </p:sp>
    </p:spTree>
    <p:extLst>
      <p:ext uri="{BB962C8B-B14F-4D97-AF65-F5344CB8AC3E}">
        <p14:creationId xmlns:p14="http://schemas.microsoft.com/office/powerpoint/2010/main" val="2266812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00CDA9-9B28-9CB3-60F9-C55F6E279745}"/>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2225F4-F232-6992-DB41-F8EAF4A0B309}"/>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81FF-E5D7-6457-6B4B-8EB128CCF3BD}"/>
              </a:ext>
            </a:extLst>
          </p:cNvPr>
          <p:cNvSpPr>
            <a:spLocks noGrp="1"/>
          </p:cNvSpPr>
          <p:nvPr>
            <p:ph type="dt" sz="half" idx="10"/>
          </p:nvPr>
        </p:nvSpPr>
        <p:spPr/>
        <p:txBody>
          <a:bodyPr/>
          <a:lstStyle/>
          <a:p>
            <a:fld id="{4A5D737C-8D1A-45F2-AD2F-16F286482747}" type="datetimeFigureOut">
              <a:rPr lang="en-US" smtClean="0"/>
              <a:t>11/6/24</a:t>
            </a:fld>
            <a:endParaRPr lang="en-US"/>
          </a:p>
        </p:txBody>
      </p:sp>
      <p:sp>
        <p:nvSpPr>
          <p:cNvPr id="5" name="Footer Placeholder 4">
            <a:extLst>
              <a:ext uri="{FF2B5EF4-FFF2-40B4-BE49-F238E27FC236}">
                <a16:creationId xmlns:a16="http://schemas.microsoft.com/office/drawing/2014/main" id="{8ACE6123-57E1-6062-CACA-419F902E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A7D8B-F441-083C-4BEE-26B8F6CDCA1D}"/>
              </a:ext>
            </a:extLst>
          </p:cNvPr>
          <p:cNvSpPr>
            <a:spLocks noGrp="1"/>
          </p:cNvSpPr>
          <p:nvPr>
            <p:ph type="sldNum" sz="quarter" idx="12"/>
          </p:nvPr>
        </p:nvSpPr>
        <p:spPr/>
        <p:txBody>
          <a:bodyPr/>
          <a:lstStyle/>
          <a:p>
            <a:fld id="{325F4660-2438-4106-B3EF-3C5EBF3EE09B}" type="slidenum">
              <a:rPr lang="en-US" smtClean="0"/>
              <a:t>‹#›</a:t>
            </a:fld>
            <a:endParaRPr lang="en-US"/>
          </a:p>
        </p:txBody>
      </p:sp>
    </p:spTree>
    <p:extLst>
      <p:ext uri="{BB962C8B-B14F-4D97-AF65-F5344CB8AC3E}">
        <p14:creationId xmlns:p14="http://schemas.microsoft.com/office/powerpoint/2010/main" val="884737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35C2D7-2832-B368-EEFA-4D5276E3459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9E4751-E2E4-715A-80D6-D37BC3B47DC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999C5-8A28-C09D-A1E2-2E059AE6588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4A5D737C-8D1A-45F2-AD2F-16F286482747}" type="datetimeFigureOut">
              <a:rPr lang="en-US" smtClean="0"/>
              <a:t>11/6/24</a:t>
            </a:fld>
            <a:endParaRPr lang="en-US"/>
          </a:p>
        </p:txBody>
      </p:sp>
      <p:sp>
        <p:nvSpPr>
          <p:cNvPr id="5" name="Footer Placeholder 4">
            <a:extLst>
              <a:ext uri="{FF2B5EF4-FFF2-40B4-BE49-F238E27FC236}">
                <a16:creationId xmlns:a16="http://schemas.microsoft.com/office/drawing/2014/main" id="{63C0F7B2-CCC2-8D59-368F-86B032E0B8E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6F1F775-C361-CF9A-777E-367C780C558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325F4660-2438-4106-B3EF-3C5EBF3EE09B}" type="slidenum">
              <a:rPr lang="en-US" smtClean="0"/>
              <a:t>‹#›</a:t>
            </a:fld>
            <a:endParaRPr lang="en-US"/>
          </a:p>
        </p:txBody>
      </p:sp>
    </p:spTree>
    <p:extLst>
      <p:ext uri="{BB962C8B-B14F-4D97-AF65-F5344CB8AC3E}">
        <p14:creationId xmlns:p14="http://schemas.microsoft.com/office/powerpoint/2010/main" val="2736788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hyperlink" Target="https://openclipart.org/detail/231214/world-political-map" TargetMode="External"/><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National_Atlas_of_the_United_States" TargetMode="External"/><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7178" y="8289059"/>
            <a:ext cx="11080088" cy="2130820"/>
            <a:chOff x="0" y="0"/>
            <a:chExt cx="2918213" cy="561204"/>
          </a:xfrm>
        </p:grpSpPr>
        <p:sp>
          <p:nvSpPr>
            <p:cNvPr id="3" name="Freeform 3"/>
            <p:cNvSpPr/>
            <p:nvPr/>
          </p:nvSpPr>
          <p:spPr>
            <a:xfrm>
              <a:off x="0" y="0"/>
              <a:ext cx="2918213" cy="561204"/>
            </a:xfrm>
            <a:custGeom>
              <a:avLst/>
              <a:gdLst/>
              <a:ahLst/>
              <a:cxnLst/>
              <a:rect l="l" t="t" r="r" b="b"/>
              <a:pathLst>
                <a:path w="2918213" h="561204">
                  <a:moveTo>
                    <a:pt x="0" y="0"/>
                  </a:moveTo>
                  <a:lnTo>
                    <a:pt x="2918213" y="0"/>
                  </a:lnTo>
                  <a:lnTo>
                    <a:pt x="2918213" y="561204"/>
                  </a:lnTo>
                  <a:lnTo>
                    <a:pt x="0" y="561204"/>
                  </a:lnTo>
                  <a:close/>
                </a:path>
              </a:pathLst>
            </a:custGeom>
            <a:solidFill>
              <a:srgbClr val="123655"/>
            </a:solidFill>
          </p:spPr>
          <p:txBody>
            <a:bodyPr/>
            <a:lstStyle/>
            <a:p>
              <a:endParaRPr lang="en-US"/>
            </a:p>
          </p:txBody>
        </p:sp>
        <p:sp>
          <p:nvSpPr>
            <p:cNvPr id="4" name="TextBox 4"/>
            <p:cNvSpPr txBox="1"/>
            <p:nvPr/>
          </p:nvSpPr>
          <p:spPr>
            <a:xfrm>
              <a:off x="0" y="-38100"/>
              <a:ext cx="2918213" cy="59930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4367410">
            <a:off x="6813522" y="2391757"/>
            <a:ext cx="13900503" cy="4743547"/>
          </a:xfrm>
          <a:custGeom>
            <a:avLst/>
            <a:gdLst/>
            <a:ahLst/>
            <a:cxnLst/>
            <a:rect l="l" t="t" r="r" b="b"/>
            <a:pathLst>
              <a:path w="13900503" h="4743547">
                <a:moveTo>
                  <a:pt x="0" y="0"/>
                </a:moveTo>
                <a:lnTo>
                  <a:pt x="13900503" y="0"/>
                </a:lnTo>
                <a:lnTo>
                  <a:pt x="13900503" y="4743546"/>
                </a:lnTo>
                <a:lnTo>
                  <a:pt x="0" y="4743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rot="1032589">
            <a:off x="16078265" y="-967710"/>
            <a:ext cx="4073243" cy="12384008"/>
            <a:chOff x="0" y="0"/>
            <a:chExt cx="1003303" cy="3050374"/>
          </a:xfrm>
        </p:grpSpPr>
        <p:sp>
          <p:nvSpPr>
            <p:cNvPr id="7" name="Freeform 7"/>
            <p:cNvSpPr/>
            <p:nvPr/>
          </p:nvSpPr>
          <p:spPr>
            <a:xfrm>
              <a:off x="0" y="0"/>
              <a:ext cx="1003303" cy="3050374"/>
            </a:xfrm>
            <a:custGeom>
              <a:avLst/>
              <a:gdLst/>
              <a:ahLst/>
              <a:cxnLst/>
              <a:rect l="l" t="t" r="r" b="b"/>
              <a:pathLst>
                <a:path w="1003303" h="3050374">
                  <a:moveTo>
                    <a:pt x="0" y="0"/>
                  </a:moveTo>
                  <a:lnTo>
                    <a:pt x="1003303" y="0"/>
                  </a:lnTo>
                  <a:lnTo>
                    <a:pt x="1003303" y="3050374"/>
                  </a:lnTo>
                  <a:lnTo>
                    <a:pt x="0" y="3050374"/>
                  </a:lnTo>
                  <a:close/>
                </a:path>
              </a:pathLst>
            </a:custGeom>
            <a:solidFill>
              <a:srgbClr val="123655"/>
            </a:solidFill>
          </p:spPr>
          <p:txBody>
            <a:bodyPr/>
            <a:lstStyle/>
            <a:p>
              <a:endParaRPr lang="en-US"/>
            </a:p>
          </p:txBody>
        </p:sp>
        <p:sp>
          <p:nvSpPr>
            <p:cNvPr id="8" name="TextBox 8"/>
            <p:cNvSpPr txBox="1"/>
            <p:nvPr/>
          </p:nvSpPr>
          <p:spPr>
            <a:xfrm>
              <a:off x="0" y="-38100"/>
              <a:ext cx="1003303" cy="308847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144000" y="1028700"/>
            <a:ext cx="8229600" cy="8229600"/>
            <a:chOff x="0" y="0"/>
            <a:chExt cx="812800" cy="812800"/>
          </a:xfrm>
        </p:grpSpPr>
        <p:sp>
          <p:nvSpPr>
            <p:cNvPr id="10" name="Freeform 10"/>
            <p:cNvSpPr/>
            <p:nvPr/>
          </p:nvSpPr>
          <p:spPr>
            <a:xfrm>
              <a:off x="15785" y="15785"/>
              <a:ext cx="781231" cy="781231"/>
            </a:xfrm>
            <a:custGeom>
              <a:avLst/>
              <a:gdLst/>
              <a:ahLst/>
              <a:cxnLst/>
              <a:rect l="l" t="t" r="r" b="b"/>
              <a:pathLst>
                <a:path w="781231" h="781231">
                  <a:moveTo>
                    <a:pt x="425871" y="19471"/>
                  </a:moveTo>
                  <a:lnTo>
                    <a:pt x="761759" y="355359"/>
                  </a:lnTo>
                  <a:cubicBezTo>
                    <a:pt x="781230" y="374830"/>
                    <a:pt x="781230" y="406400"/>
                    <a:pt x="761759" y="425871"/>
                  </a:cubicBezTo>
                  <a:lnTo>
                    <a:pt x="425871" y="761759"/>
                  </a:lnTo>
                  <a:cubicBezTo>
                    <a:pt x="406400" y="781230"/>
                    <a:pt x="374830" y="781230"/>
                    <a:pt x="355359" y="761759"/>
                  </a:cubicBezTo>
                  <a:lnTo>
                    <a:pt x="19471" y="425871"/>
                  </a:lnTo>
                  <a:cubicBezTo>
                    <a:pt x="0" y="406400"/>
                    <a:pt x="0" y="374830"/>
                    <a:pt x="19471" y="355359"/>
                  </a:cubicBezTo>
                  <a:lnTo>
                    <a:pt x="355359" y="19471"/>
                  </a:lnTo>
                  <a:cubicBezTo>
                    <a:pt x="374830" y="0"/>
                    <a:pt x="406400" y="0"/>
                    <a:pt x="425871" y="19471"/>
                  </a:cubicBezTo>
                  <a:close/>
                </a:path>
              </a:pathLst>
            </a:custGeom>
            <a:blipFill>
              <a:blip r:embed="rId4"/>
              <a:stretch>
                <a:fillRect l="-21212" t="-2676" r="-147204" b="-2676"/>
              </a:stretch>
            </a:blipFill>
            <a:ln w="190500" cap="rnd">
              <a:solidFill>
                <a:srgbClr val="FFFFFF"/>
              </a:solidFill>
              <a:prstDash val="solid"/>
              <a:round/>
            </a:ln>
          </p:spPr>
          <p:txBody>
            <a:bodyPr/>
            <a:lstStyle/>
            <a:p>
              <a:endParaRPr lang="en-US"/>
            </a:p>
          </p:txBody>
        </p:sp>
      </p:grpSp>
      <p:grpSp>
        <p:nvGrpSpPr>
          <p:cNvPr id="11" name="Group 11"/>
          <p:cNvGrpSpPr/>
          <p:nvPr/>
        </p:nvGrpSpPr>
        <p:grpSpPr>
          <a:xfrm>
            <a:off x="13862756" y="5363640"/>
            <a:ext cx="3647107" cy="3647107"/>
            <a:chOff x="0" y="0"/>
            <a:chExt cx="812800" cy="812800"/>
          </a:xfrm>
        </p:grpSpPr>
        <p:sp>
          <p:nvSpPr>
            <p:cNvPr id="12" name="Freeform 12"/>
            <p:cNvSpPr/>
            <p:nvPr/>
          </p:nvSpPr>
          <p:spPr>
            <a:xfrm>
              <a:off x="41666" y="41666"/>
              <a:ext cx="729469" cy="729469"/>
            </a:xfrm>
            <a:custGeom>
              <a:avLst/>
              <a:gdLst/>
              <a:ahLst/>
              <a:cxnLst/>
              <a:rect l="l" t="t" r="r" b="b"/>
              <a:pathLst>
                <a:path w="729469" h="729469">
                  <a:moveTo>
                    <a:pt x="457797" y="51397"/>
                  </a:moveTo>
                  <a:lnTo>
                    <a:pt x="678071" y="271671"/>
                  </a:lnTo>
                  <a:cubicBezTo>
                    <a:pt x="729468" y="323068"/>
                    <a:pt x="729468" y="406400"/>
                    <a:pt x="678071" y="457797"/>
                  </a:cubicBezTo>
                  <a:lnTo>
                    <a:pt x="457797" y="678071"/>
                  </a:lnTo>
                  <a:cubicBezTo>
                    <a:pt x="406400" y="729468"/>
                    <a:pt x="323068" y="729468"/>
                    <a:pt x="271671" y="678071"/>
                  </a:cubicBezTo>
                  <a:lnTo>
                    <a:pt x="51397" y="457797"/>
                  </a:lnTo>
                  <a:cubicBezTo>
                    <a:pt x="0" y="406400"/>
                    <a:pt x="0" y="323068"/>
                    <a:pt x="51397" y="271671"/>
                  </a:cubicBezTo>
                  <a:lnTo>
                    <a:pt x="271671" y="51397"/>
                  </a:lnTo>
                  <a:cubicBezTo>
                    <a:pt x="323068" y="0"/>
                    <a:pt x="406400" y="0"/>
                    <a:pt x="457797" y="51397"/>
                  </a:cubicBezTo>
                  <a:close/>
                </a:path>
              </a:pathLst>
            </a:custGeom>
            <a:solidFill>
              <a:srgbClr val="E43F58"/>
            </a:solidFill>
          </p:spPr>
          <p:txBody>
            <a:bodyPr/>
            <a:lstStyle/>
            <a:p>
              <a:endParaRPr lang="en-US"/>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111339" y="5612223"/>
            <a:ext cx="3149942" cy="3149942"/>
            <a:chOff x="0" y="0"/>
            <a:chExt cx="812800" cy="812800"/>
          </a:xfrm>
        </p:grpSpPr>
        <p:sp>
          <p:nvSpPr>
            <p:cNvPr id="15" name="Freeform 15"/>
            <p:cNvSpPr/>
            <p:nvPr/>
          </p:nvSpPr>
          <p:spPr>
            <a:xfrm>
              <a:off x="24899" y="24899"/>
              <a:ext cx="763002" cy="763002"/>
            </a:xfrm>
            <a:custGeom>
              <a:avLst/>
              <a:gdLst/>
              <a:ahLst/>
              <a:cxnLst/>
              <a:rect l="l" t="t" r="r" b="b"/>
              <a:pathLst>
                <a:path w="763002" h="763002">
                  <a:moveTo>
                    <a:pt x="437115" y="30715"/>
                  </a:moveTo>
                  <a:lnTo>
                    <a:pt x="732287" y="325887"/>
                  </a:lnTo>
                  <a:cubicBezTo>
                    <a:pt x="763002" y="356602"/>
                    <a:pt x="763002" y="406400"/>
                    <a:pt x="732287" y="437115"/>
                  </a:cubicBezTo>
                  <a:lnTo>
                    <a:pt x="437115" y="732287"/>
                  </a:lnTo>
                  <a:cubicBezTo>
                    <a:pt x="406400" y="763002"/>
                    <a:pt x="356602" y="763002"/>
                    <a:pt x="325887" y="732287"/>
                  </a:cubicBezTo>
                  <a:lnTo>
                    <a:pt x="30715" y="437115"/>
                  </a:lnTo>
                  <a:cubicBezTo>
                    <a:pt x="0" y="406400"/>
                    <a:pt x="0" y="356602"/>
                    <a:pt x="30715" y="325887"/>
                  </a:cubicBezTo>
                  <a:lnTo>
                    <a:pt x="325887" y="30715"/>
                  </a:lnTo>
                  <a:cubicBezTo>
                    <a:pt x="356602" y="0"/>
                    <a:pt x="406400" y="0"/>
                    <a:pt x="437115" y="30715"/>
                  </a:cubicBezTo>
                  <a:close/>
                </a:path>
              </a:pathLst>
            </a:custGeom>
            <a:blipFill>
              <a:blip r:embed="rId5"/>
              <a:stretch>
                <a:fillRect l="-25046" r="-25046"/>
              </a:stretch>
            </a:blipFill>
            <a:ln w="133350" cap="rnd">
              <a:solidFill>
                <a:srgbClr val="FFFFFF"/>
              </a:solidFill>
              <a:prstDash val="solid"/>
              <a:round/>
            </a:ln>
          </p:spPr>
          <p:txBody>
            <a:bodyPr/>
            <a:lstStyle/>
            <a:p>
              <a:endParaRPr lang="en-US"/>
            </a:p>
          </p:txBody>
        </p:sp>
      </p:grpSp>
      <p:sp>
        <p:nvSpPr>
          <p:cNvPr id="16" name="AutoShape 16"/>
          <p:cNvSpPr/>
          <p:nvPr/>
        </p:nvSpPr>
        <p:spPr>
          <a:xfrm>
            <a:off x="1095375" y="5519274"/>
            <a:ext cx="0" cy="564880"/>
          </a:xfrm>
          <a:prstGeom prst="line">
            <a:avLst/>
          </a:prstGeom>
          <a:ln w="66675" cap="flat">
            <a:solidFill>
              <a:srgbClr val="E43F58"/>
            </a:solidFill>
            <a:prstDash val="solid"/>
            <a:headEnd type="none" w="sm" len="sm"/>
            <a:tailEnd type="none" w="sm" len="sm"/>
          </a:ln>
        </p:spPr>
        <p:txBody>
          <a:bodyPr/>
          <a:lstStyle/>
          <a:p>
            <a:endParaRPr lang="en-US"/>
          </a:p>
        </p:txBody>
      </p:sp>
      <p:sp>
        <p:nvSpPr>
          <p:cNvPr id="17" name="Freeform 17"/>
          <p:cNvSpPr/>
          <p:nvPr/>
        </p:nvSpPr>
        <p:spPr>
          <a:xfrm>
            <a:off x="10242032" y="783442"/>
            <a:ext cx="881756" cy="491579"/>
          </a:xfrm>
          <a:custGeom>
            <a:avLst/>
            <a:gdLst/>
            <a:ahLst/>
            <a:cxnLst/>
            <a:rect l="l" t="t" r="r" b="b"/>
            <a:pathLst>
              <a:path w="881756" h="491579">
                <a:moveTo>
                  <a:pt x="0" y="0"/>
                </a:moveTo>
                <a:lnTo>
                  <a:pt x="881756" y="0"/>
                </a:lnTo>
                <a:lnTo>
                  <a:pt x="881756" y="491579"/>
                </a:lnTo>
                <a:lnTo>
                  <a:pt x="0" y="491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062038" y="836635"/>
            <a:ext cx="2978378" cy="1353808"/>
          </a:xfrm>
          <a:custGeom>
            <a:avLst/>
            <a:gdLst/>
            <a:ahLst/>
            <a:cxnLst/>
            <a:rect l="l" t="t" r="r" b="b"/>
            <a:pathLst>
              <a:path w="2978378" h="1353808">
                <a:moveTo>
                  <a:pt x="0" y="0"/>
                </a:moveTo>
                <a:lnTo>
                  <a:pt x="2978377" y="0"/>
                </a:lnTo>
                <a:lnTo>
                  <a:pt x="2978377" y="1353808"/>
                </a:lnTo>
                <a:lnTo>
                  <a:pt x="0" y="1353808"/>
                </a:lnTo>
                <a:lnTo>
                  <a:pt x="0" y="0"/>
                </a:lnTo>
                <a:close/>
              </a:path>
            </a:pathLst>
          </a:custGeom>
          <a:blipFill>
            <a:blip r:embed="rId8"/>
            <a:stretch>
              <a:fillRect/>
            </a:stretch>
          </a:blipFill>
        </p:spPr>
        <p:txBody>
          <a:bodyPr/>
          <a:lstStyle/>
          <a:p>
            <a:endParaRPr lang="en-US"/>
          </a:p>
        </p:txBody>
      </p:sp>
      <p:sp>
        <p:nvSpPr>
          <p:cNvPr id="19" name="TextBox 19"/>
          <p:cNvSpPr txBox="1"/>
          <p:nvPr/>
        </p:nvSpPr>
        <p:spPr>
          <a:xfrm>
            <a:off x="1028700" y="3008696"/>
            <a:ext cx="10095088" cy="2606471"/>
          </a:xfrm>
          <a:prstGeom prst="rect">
            <a:avLst/>
          </a:prstGeom>
        </p:spPr>
        <p:txBody>
          <a:bodyPr lIns="0" tIns="0" rIns="0" bIns="0" rtlCol="0" anchor="t">
            <a:spAutoFit/>
          </a:bodyPr>
          <a:lstStyle/>
          <a:p>
            <a:pPr marL="0" lvl="0" indent="0" algn="l">
              <a:lnSpc>
                <a:spcPts val="9897"/>
              </a:lnSpc>
            </a:pPr>
            <a:r>
              <a:rPr lang="en-US" sz="10642" b="1" u="none" strike="noStrike">
                <a:solidFill>
                  <a:srgbClr val="E43F58"/>
                </a:solidFill>
                <a:latin typeface="Bebas Neue Bold"/>
                <a:ea typeface="Bebas Neue Bold"/>
                <a:cs typeface="Bebas Neue Bold"/>
                <a:sym typeface="Bebas Neue Bold"/>
              </a:rPr>
              <a:t>NOS Technical Services </a:t>
            </a:r>
          </a:p>
        </p:txBody>
      </p:sp>
      <p:sp>
        <p:nvSpPr>
          <p:cNvPr id="20" name="TextBox 20"/>
          <p:cNvSpPr txBox="1"/>
          <p:nvPr/>
        </p:nvSpPr>
        <p:spPr>
          <a:xfrm>
            <a:off x="1372819" y="5550111"/>
            <a:ext cx="7642866" cy="533400"/>
          </a:xfrm>
          <a:prstGeom prst="rect">
            <a:avLst/>
          </a:prstGeom>
        </p:spPr>
        <p:txBody>
          <a:bodyPr lIns="0" tIns="0" rIns="0" bIns="0" rtlCol="0" anchor="t">
            <a:spAutoFit/>
          </a:bodyPr>
          <a:lstStyle/>
          <a:p>
            <a:pPr algn="l">
              <a:lnSpc>
                <a:spcPts val="3956"/>
              </a:lnSpc>
            </a:pPr>
            <a:r>
              <a:rPr lang="en-US" sz="3297" b="1" spc="438">
                <a:solidFill>
                  <a:srgbClr val="000000"/>
                </a:solidFill>
                <a:latin typeface="Telegraf Bold"/>
                <a:ea typeface="Telegraf Bold"/>
                <a:cs typeface="Telegraf Bold"/>
                <a:sym typeface="Telegraf Bold"/>
              </a:rPr>
              <a:t>Capabilities Presentation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74756" y="-630817"/>
            <a:ext cx="9777770" cy="12156880"/>
            <a:chOff x="0" y="0"/>
            <a:chExt cx="2575215" cy="3201812"/>
          </a:xfrm>
        </p:grpSpPr>
        <p:sp>
          <p:nvSpPr>
            <p:cNvPr id="3" name="Freeform 3"/>
            <p:cNvSpPr/>
            <p:nvPr/>
          </p:nvSpPr>
          <p:spPr>
            <a:xfrm>
              <a:off x="0" y="0"/>
              <a:ext cx="2575215" cy="3201812"/>
            </a:xfrm>
            <a:custGeom>
              <a:avLst/>
              <a:gdLst/>
              <a:ahLst/>
              <a:cxnLst/>
              <a:rect l="l" t="t" r="r" b="b"/>
              <a:pathLst>
                <a:path w="2575215" h="3201812">
                  <a:moveTo>
                    <a:pt x="0" y="0"/>
                  </a:moveTo>
                  <a:lnTo>
                    <a:pt x="2575215" y="0"/>
                  </a:lnTo>
                  <a:lnTo>
                    <a:pt x="2575215" y="3201812"/>
                  </a:lnTo>
                  <a:lnTo>
                    <a:pt x="0" y="3201812"/>
                  </a:lnTo>
                  <a:close/>
                </a:path>
              </a:pathLst>
            </a:custGeom>
            <a:solidFill>
              <a:srgbClr val="123655"/>
            </a:solidFill>
          </p:spPr>
          <p:txBody>
            <a:bodyPr/>
            <a:lstStyle/>
            <a:p>
              <a:endParaRPr lang="en-US"/>
            </a:p>
          </p:txBody>
        </p:sp>
        <p:sp>
          <p:nvSpPr>
            <p:cNvPr id="4" name="TextBox 4"/>
            <p:cNvSpPr txBox="1"/>
            <p:nvPr/>
          </p:nvSpPr>
          <p:spPr>
            <a:xfrm>
              <a:off x="0" y="-38100"/>
              <a:ext cx="2575215" cy="323991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825587" y="1363577"/>
            <a:ext cx="16134929" cy="5506045"/>
          </a:xfrm>
          <a:custGeom>
            <a:avLst/>
            <a:gdLst/>
            <a:ahLst/>
            <a:cxnLst/>
            <a:rect l="l" t="t" r="r" b="b"/>
            <a:pathLst>
              <a:path w="16134929" h="5506045">
                <a:moveTo>
                  <a:pt x="0" y="0"/>
                </a:moveTo>
                <a:lnTo>
                  <a:pt x="16134929" y="0"/>
                </a:lnTo>
                <a:lnTo>
                  <a:pt x="16134929" y="5506044"/>
                </a:lnTo>
                <a:lnTo>
                  <a:pt x="0" y="5506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1208883" y="2584926"/>
            <a:ext cx="6356958" cy="6356958"/>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91164" y="1327902"/>
            <a:ext cx="4747840" cy="863600"/>
          </a:xfrm>
          <a:prstGeom prst="rect">
            <a:avLst/>
          </a:prstGeom>
        </p:spPr>
        <p:txBody>
          <a:bodyPr lIns="0" tIns="0" rIns="0" bIns="0" rtlCol="0" anchor="t">
            <a:spAutoFit/>
          </a:bodyPr>
          <a:lstStyle/>
          <a:p>
            <a:pPr marL="0" lvl="0" indent="0" algn="l">
              <a:lnSpc>
                <a:spcPts val="6698"/>
              </a:lnSpc>
              <a:spcBef>
                <a:spcPct val="0"/>
              </a:spcBef>
            </a:pPr>
            <a:r>
              <a:rPr lang="en-US" sz="5581" b="1" u="none" strike="noStrike">
                <a:solidFill>
                  <a:srgbClr val="FFFFFF"/>
                </a:solidFill>
                <a:latin typeface="Bebas Neue Bold"/>
                <a:ea typeface="Bebas Neue Bold"/>
                <a:cs typeface="Bebas Neue Bold"/>
                <a:sym typeface="Bebas Neue Bold"/>
              </a:rPr>
              <a:t>Staffing Approach</a:t>
            </a:r>
          </a:p>
        </p:txBody>
      </p:sp>
      <p:sp>
        <p:nvSpPr>
          <p:cNvPr id="8" name="TextBox 8"/>
          <p:cNvSpPr txBox="1"/>
          <p:nvPr/>
        </p:nvSpPr>
        <p:spPr>
          <a:xfrm>
            <a:off x="591164" y="2991114"/>
            <a:ext cx="7615878" cy="5449331"/>
          </a:xfrm>
          <a:prstGeom prst="rect">
            <a:avLst/>
          </a:prstGeom>
        </p:spPr>
        <p:txBody>
          <a:bodyPr lIns="0" tIns="0" rIns="0" bIns="0" rtlCol="0" anchor="t">
            <a:spAutoFit/>
          </a:bodyPr>
          <a:lstStyle/>
          <a:p>
            <a:pPr algn="l">
              <a:lnSpc>
                <a:spcPts val="3360"/>
              </a:lnSpc>
            </a:pPr>
            <a:r>
              <a:rPr lang="en-US" sz="2182" b="1">
                <a:solidFill>
                  <a:srgbClr val="E43F58"/>
                </a:solidFill>
                <a:latin typeface="Telegraf Bold"/>
                <a:ea typeface="Telegraf Bold"/>
                <a:cs typeface="Telegraf Bold"/>
                <a:sym typeface="Telegraf Bold"/>
              </a:rPr>
              <a:t>1. Job Description Review :</a:t>
            </a:r>
            <a:r>
              <a:rPr lang="en-US" sz="2182">
                <a:solidFill>
                  <a:srgbClr val="FFFFFF"/>
                </a:solidFill>
                <a:latin typeface="Telegraf"/>
                <a:ea typeface="Telegraf"/>
                <a:cs typeface="Telegraf"/>
                <a:sym typeface="Telegraf"/>
              </a:rPr>
              <a:t> Having an intake call with client manager to qualify our client’s staffing requirements is one of the first steps in resources quality candidates.</a:t>
            </a:r>
          </a:p>
          <a:p>
            <a:pPr algn="l">
              <a:lnSpc>
                <a:spcPts val="3360"/>
              </a:lnSpc>
            </a:pPr>
            <a:r>
              <a:rPr lang="en-US" sz="2182" b="1">
                <a:solidFill>
                  <a:srgbClr val="E43F58"/>
                </a:solidFill>
                <a:latin typeface="Telegraf Bold"/>
                <a:ea typeface="Telegraf Bold"/>
                <a:cs typeface="Telegraf Bold"/>
                <a:sym typeface="Telegraf Bold"/>
              </a:rPr>
              <a:t>2. Candidate profiling and assessment : </a:t>
            </a:r>
            <a:r>
              <a:rPr lang="en-US" sz="2182">
                <a:solidFill>
                  <a:srgbClr val="FFFFFF"/>
                </a:solidFill>
                <a:latin typeface="Telegraf"/>
                <a:ea typeface="Telegraf"/>
                <a:cs typeface="Telegraf"/>
                <a:sym typeface="Telegraf"/>
              </a:rPr>
              <a:t>Candidates are identified and evaluated against our client’s job descriptions. </a:t>
            </a:r>
          </a:p>
          <a:p>
            <a:pPr algn="l">
              <a:lnSpc>
                <a:spcPts val="3360"/>
              </a:lnSpc>
            </a:pPr>
            <a:r>
              <a:rPr lang="en-US" sz="2182" b="1">
                <a:solidFill>
                  <a:srgbClr val="E43F58"/>
                </a:solidFill>
                <a:latin typeface="Telegraf Bold"/>
                <a:ea typeface="Telegraf Bold"/>
                <a:cs typeface="Telegraf Bold"/>
                <a:sym typeface="Telegraf Bold"/>
              </a:rPr>
              <a:t>3. Technical screening and reference checks</a:t>
            </a:r>
            <a:r>
              <a:rPr lang="en-US" sz="2182">
                <a:solidFill>
                  <a:srgbClr val="E43F58"/>
                </a:solidFill>
                <a:latin typeface="Telegraf"/>
                <a:ea typeface="Telegraf"/>
                <a:cs typeface="Telegraf"/>
                <a:sym typeface="Telegraf"/>
              </a:rPr>
              <a:t> : </a:t>
            </a:r>
            <a:r>
              <a:rPr lang="en-US" sz="2182">
                <a:solidFill>
                  <a:srgbClr val="FFFFFF"/>
                </a:solidFill>
                <a:latin typeface="Telegraf"/>
                <a:ea typeface="Telegraf"/>
                <a:cs typeface="Telegraf"/>
                <a:sym typeface="Telegraf"/>
              </a:rPr>
              <a:t>Selected candidates must submit to drug screens, background checks and manager references to ensure fit and quality.</a:t>
            </a:r>
          </a:p>
          <a:p>
            <a:pPr algn="l">
              <a:lnSpc>
                <a:spcPts val="3360"/>
              </a:lnSpc>
            </a:pPr>
            <a:r>
              <a:rPr lang="en-US" sz="2182" b="1">
                <a:solidFill>
                  <a:srgbClr val="E43F58"/>
                </a:solidFill>
                <a:latin typeface="Telegraf Bold"/>
                <a:ea typeface="Telegraf Bold"/>
                <a:cs typeface="Telegraf Bold"/>
                <a:sym typeface="Telegraf Bold"/>
              </a:rPr>
              <a:t>4. On- boarding and continuous care :</a:t>
            </a:r>
            <a:r>
              <a:rPr lang="en-US" sz="2182" b="1">
                <a:solidFill>
                  <a:srgbClr val="FFFFFF"/>
                </a:solidFill>
                <a:latin typeface="Telegraf Bold"/>
                <a:ea typeface="Telegraf Bold"/>
                <a:cs typeface="Telegraf Bold"/>
                <a:sym typeface="Telegraf Bold"/>
              </a:rPr>
              <a:t> </a:t>
            </a:r>
            <a:r>
              <a:rPr lang="en-US" sz="2182">
                <a:solidFill>
                  <a:srgbClr val="FFFFFF"/>
                </a:solidFill>
                <a:latin typeface="Telegraf"/>
                <a:ea typeface="Telegraf"/>
                <a:cs typeface="Telegraf"/>
                <a:sym typeface="Telegraf"/>
              </a:rPr>
              <a:t>We support our resources from beginning to end…from walking them on to their assignment day one to walking them off the project at the conclusion of their assignment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44272" flipH="1" flipV="1">
            <a:off x="5649628" y="-1712444"/>
            <a:ext cx="18685814" cy="6376534"/>
          </a:xfrm>
          <a:custGeom>
            <a:avLst/>
            <a:gdLst/>
            <a:ahLst/>
            <a:cxnLst/>
            <a:rect l="l" t="t" r="r" b="b"/>
            <a:pathLst>
              <a:path w="18685814" h="6376534">
                <a:moveTo>
                  <a:pt x="18685813" y="6376534"/>
                </a:moveTo>
                <a:lnTo>
                  <a:pt x="0" y="6376534"/>
                </a:lnTo>
                <a:lnTo>
                  <a:pt x="0" y="0"/>
                </a:lnTo>
                <a:lnTo>
                  <a:pt x="18685813" y="0"/>
                </a:lnTo>
                <a:lnTo>
                  <a:pt x="18685813" y="637653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2360910" y="-69982"/>
            <a:ext cx="6163427" cy="6163427"/>
            <a:chOff x="0" y="0"/>
            <a:chExt cx="812800" cy="812800"/>
          </a:xfrm>
        </p:grpSpPr>
        <p:sp>
          <p:nvSpPr>
            <p:cNvPr id="4" name="Freeform 4"/>
            <p:cNvSpPr/>
            <p:nvPr/>
          </p:nvSpPr>
          <p:spPr>
            <a:xfrm>
              <a:off x="27576" y="27576"/>
              <a:ext cx="757649" cy="757649"/>
            </a:xfrm>
            <a:custGeom>
              <a:avLst/>
              <a:gdLst/>
              <a:ahLst/>
              <a:cxnLst/>
              <a:rect l="l" t="t" r="r" b="b"/>
              <a:pathLst>
                <a:path w="757649" h="757649">
                  <a:moveTo>
                    <a:pt x="425899" y="19499"/>
                  </a:moveTo>
                  <a:lnTo>
                    <a:pt x="738149" y="331749"/>
                  </a:lnTo>
                  <a:cubicBezTo>
                    <a:pt x="750634" y="344234"/>
                    <a:pt x="757648" y="361168"/>
                    <a:pt x="757648" y="378824"/>
                  </a:cubicBezTo>
                  <a:cubicBezTo>
                    <a:pt x="757648" y="396480"/>
                    <a:pt x="750634" y="413414"/>
                    <a:pt x="738149" y="425899"/>
                  </a:cubicBezTo>
                  <a:lnTo>
                    <a:pt x="425899" y="738149"/>
                  </a:lnTo>
                  <a:cubicBezTo>
                    <a:pt x="413414" y="750634"/>
                    <a:pt x="396480" y="757648"/>
                    <a:pt x="378824" y="757648"/>
                  </a:cubicBezTo>
                  <a:cubicBezTo>
                    <a:pt x="361168" y="757648"/>
                    <a:pt x="344234" y="750634"/>
                    <a:pt x="331749" y="738149"/>
                  </a:cubicBezTo>
                  <a:lnTo>
                    <a:pt x="19499" y="425899"/>
                  </a:lnTo>
                  <a:cubicBezTo>
                    <a:pt x="7014" y="413414"/>
                    <a:pt x="0" y="396480"/>
                    <a:pt x="0" y="378824"/>
                  </a:cubicBezTo>
                  <a:cubicBezTo>
                    <a:pt x="0" y="361168"/>
                    <a:pt x="7014" y="344234"/>
                    <a:pt x="19499" y="331749"/>
                  </a:cubicBezTo>
                  <a:lnTo>
                    <a:pt x="331749" y="19499"/>
                  </a:lnTo>
                  <a:cubicBezTo>
                    <a:pt x="344234" y="7014"/>
                    <a:pt x="361168" y="0"/>
                    <a:pt x="378824" y="0"/>
                  </a:cubicBezTo>
                  <a:cubicBezTo>
                    <a:pt x="396480" y="0"/>
                    <a:pt x="413414" y="7014"/>
                    <a:pt x="425899" y="19499"/>
                  </a:cubicBezTo>
                  <a:close/>
                </a:path>
              </a:pathLst>
            </a:custGeom>
            <a:blipFill>
              <a:blip r:embed="rId4"/>
              <a:stretch>
                <a:fillRect l="-25743" t="-463" r="-25743" b="-463"/>
              </a:stretch>
            </a:blipFill>
            <a:ln w="190500" cap="rnd">
              <a:solidFill>
                <a:srgbClr val="E43F58"/>
              </a:solidFill>
              <a:prstDash val="solid"/>
              <a:round/>
            </a:ln>
          </p:spPr>
          <p:txBody>
            <a:bodyPr/>
            <a:lstStyle/>
            <a:p>
              <a:endParaRPr lang="en-US"/>
            </a:p>
          </p:txBody>
        </p:sp>
      </p:grpSp>
      <p:grpSp>
        <p:nvGrpSpPr>
          <p:cNvPr id="5" name="Group 5"/>
          <p:cNvGrpSpPr/>
          <p:nvPr/>
        </p:nvGrpSpPr>
        <p:grpSpPr>
          <a:xfrm>
            <a:off x="717551" y="2742116"/>
            <a:ext cx="11643359" cy="3160829"/>
            <a:chOff x="0" y="0"/>
            <a:chExt cx="3066564" cy="832482"/>
          </a:xfrm>
        </p:grpSpPr>
        <p:sp>
          <p:nvSpPr>
            <p:cNvPr id="6" name="Freeform 6"/>
            <p:cNvSpPr/>
            <p:nvPr/>
          </p:nvSpPr>
          <p:spPr>
            <a:xfrm>
              <a:off x="0" y="0"/>
              <a:ext cx="3066564" cy="832482"/>
            </a:xfrm>
            <a:custGeom>
              <a:avLst/>
              <a:gdLst/>
              <a:ahLst/>
              <a:cxnLst/>
              <a:rect l="l" t="t" r="r" b="b"/>
              <a:pathLst>
                <a:path w="3066564" h="832482">
                  <a:moveTo>
                    <a:pt x="25267" y="0"/>
                  </a:moveTo>
                  <a:lnTo>
                    <a:pt x="3041297" y="0"/>
                  </a:lnTo>
                  <a:cubicBezTo>
                    <a:pt x="3047998" y="0"/>
                    <a:pt x="3054425" y="2662"/>
                    <a:pt x="3059163" y="7401"/>
                  </a:cubicBezTo>
                  <a:cubicBezTo>
                    <a:pt x="3063902" y="12139"/>
                    <a:pt x="3066564" y="18566"/>
                    <a:pt x="3066564" y="25267"/>
                  </a:cubicBezTo>
                  <a:lnTo>
                    <a:pt x="3066564" y="807215"/>
                  </a:lnTo>
                  <a:cubicBezTo>
                    <a:pt x="3066564" y="813916"/>
                    <a:pt x="3063902" y="820343"/>
                    <a:pt x="3059163" y="825081"/>
                  </a:cubicBezTo>
                  <a:cubicBezTo>
                    <a:pt x="3054425" y="829820"/>
                    <a:pt x="3047998" y="832482"/>
                    <a:pt x="3041297" y="832482"/>
                  </a:cubicBezTo>
                  <a:lnTo>
                    <a:pt x="25267" y="832482"/>
                  </a:lnTo>
                  <a:cubicBezTo>
                    <a:pt x="18566" y="832482"/>
                    <a:pt x="12139" y="829820"/>
                    <a:pt x="7401" y="825081"/>
                  </a:cubicBezTo>
                  <a:cubicBezTo>
                    <a:pt x="2662" y="820343"/>
                    <a:pt x="0" y="813916"/>
                    <a:pt x="0" y="807215"/>
                  </a:cubicBezTo>
                  <a:lnTo>
                    <a:pt x="0" y="25267"/>
                  </a:lnTo>
                  <a:cubicBezTo>
                    <a:pt x="0" y="18566"/>
                    <a:pt x="2662" y="12139"/>
                    <a:pt x="7401" y="7401"/>
                  </a:cubicBezTo>
                  <a:cubicBezTo>
                    <a:pt x="12139" y="2662"/>
                    <a:pt x="18566" y="0"/>
                    <a:pt x="25267" y="0"/>
                  </a:cubicBezTo>
                  <a:close/>
                </a:path>
              </a:pathLst>
            </a:custGeom>
            <a:solidFill>
              <a:srgbClr val="123655"/>
            </a:solidFill>
          </p:spPr>
          <p:txBody>
            <a:bodyPr/>
            <a:lstStyle/>
            <a:p>
              <a:endParaRPr lang="en-US"/>
            </a:p>
          </p:txBody>
        </p:sp>
        <p:sp>
          <p:nvSpPr>
            <p:cNvPr id="7" name="TextBox 7"/>
            <p:cNvSpPr txBox="1"/>
            <p:nvPr/>
          </p:nvSpPr>
          <p:spPr>
            <a:xfrm>
              <a:off x="0" y="-38100"/>
              <a:ext cx="3066564" cy="87058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9918" y="2426784"/>
            <a:ext cx="6940722" cy="630665"/>
            <a:chOff x="0" y="0"/>
            <a:chExt cx="1828009" cy="166101"/>
          </a:xfrm>
        </p:grpSpPr>
        <p:sp>
          <p:nvSpPr>
            <p:cNvPr id="9" name="Freeform 9"/>
            <p:cNvSpPr/>
            <p:nvPr/>
          </p:nvSpPr>
          <p:spPr>
            <a:xfrm>
              <a:off x="0" y="0"/>
              <a:ext cx="1828009" cy="166101"/>
            </a:xfrm>
            <a:custGeom>
              <a:avLst/>
              <a:gdLst/>
              <a:ahLst/>
              <a:cxnLst/>
              <a:rect l="l" t="t" r="r" b="b"/>
              <a:pathLst>
                <a:path w="1828009" h="166101">
                  <a:moveTo>
                    <a:pt x="42387" y="0"/>
                  </a:moveTo>
                  <a:lnTo>
                    <a:pt x="1785623" y="0"/>
                  </a:lnTo>
                  <a:cubicBezTo>
                    <a:pt x="1809032" y="0"/>
                    <a:pt x="1828009" y="18977"/>
                    <a:pt x="1828009" y="42387"/>
                  </a:cubicBezTo>
                  <a:lnTo>
                    <a:pt x="1828009" y="123715"/>
                  </a:lnTo>
                  <a:cubicBezTo>
                    <a:pt x="1828009" y="147124"/>
                    <a:pt x="1809032" y="166101"/>
                    <a:pt x="1785623" y="166101"/>
                  </a:cubicBezTo>
                  <a:lnTo>
                    <a:pt x="42387" y="166101"/>
                  </a:lnTo>
                  <a:cubicBezTo>
                    <a:pt x="31145" y="166101"/>
                    <a:pt x="20364" y="161635"/>
                    <a:pt x="12415" y="153686"/>
                  </a:cubicBezTo>
                  <a:cubicBezTo>
                    <a:pt x="4466" y="145737"/>
                    <a:pt x="0" y="134956"/>
                    <a:pt x="0" y="123715"/>
                  </a:cubicBezTo>
                  <a:lnTo>
                    <a:pt x="0" y="42387"/>
                  </a:lnTo>
                  <a:cubicBezTo>
                    <a:pt x="0" y="31145"/>
                    <a:pt x="4466" y="20364"/>
                    <a:pt x="12415" y="12415"/>
                  </a:cubicBezTo>
                  <a:cubicBezTo>
                    <a:pt x="20364" y="4466"/>
                    <a:pt x="31145" y="0"/>
                    <a:pt x="42387" y="0"/>
                  </a:cubicBezTo>
                  <a:close/>
                </a:path>
              </a:pathLst>
            </a:custGeom>
            <a:solidFill>
              <a:srgbClr val="E43F58"/>
            </a:solidFill>
          </p:spPr>
          <p:txBody>
            <a:bodyPr/>
            <a:lstStyle/>
            <a:p>
              <a:endParaRPr lang="en-US"/>
            </a:p>
          </p:txBody>
        </p:sp>
        <p:sp>
          <p:nvSpPr>
            <p:cNvPr id="10" name="TextBox 10"/>
            <p:cNvSpPr txBox="1"/>
            <p:nvPr/>
          </p:nvSpPr>
          <p:spPr>
            <a:xfrm>
              <a:off x="0" y="-38100"/>
              <a:ext cx="1828009" cy="20420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5690712" y="8415758"/>
            <a:ext cx="881756" cy="491579"/>
          </a:xfrm>
          <a:custGeom>
            <a:avLst/>
            <a:gdLst/>
            <a:ahLst/>
            <a:cxnLst/>
            <a:rect l="l" t="t" r="r" b="b"/>
            <a:pathLst>
              <a:path w="881756" h="491579">
                <a:moveTo>
                  <a:pt x="0" y="0"/>
                </a:moveTo>
                <a:lnTo>
                  <a:pt x="881756" y="0"/>
                </a:lnTo>
                <a:lnTo>
                  <a:pt x="881756" y="491579"/>
                </a:lnTo>
                <a:lnTo>
                  <a:pt x="0" y="4915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717551" y="6408777"/>
            <a:ext cx="11643359" cy="2980632"/>
            <a:chOff x="0" y="0"/>
            <a:chExt cx="3066564" cy="785022"/>
          </a:xfrm>
        </p:grpSpPr>
        <p:sp>
          <p:nvSpPr>
            <p:cNvPr id="13" name="Freeform 13"/>
            <p:cNvSpPr/>
            <p:nvPr/>
          </p:nvSpPr>
          <p:spPr>
            <a:xfrm>
              <a:off x="0" y="0"/>
              <a:ext cx="3066564" cy="785022"/>
            </a:xfrm>
            <a:custGeom>
              <a:avLst/>
              <a:gdLst/>
              <a:ahLst/>
              <a:cxnLst/>
              <a:rect l="l" t="t" r="r" b="b"/>
              <a:pathLst>
                <a:path w="3066564" h="785022">
                  <a:moveTo>
                    <a:pt x="25267" y="0"/>
                  </a:moveTo>
                  <a:lnTo>
                    <a:pt x="3041297" y="0"/>
                  </a:lnTo>
                  <a:cubicBezTo>
                    <a:pt x="3047998" y="0"/>
                    <a:pt x="3054425" y="2662"/>
                    <a:pt x="3059163" y="7401"/>
                  </a:cubicBezTo>
                  <a:cubicBezTo>
                    <a:pt x="3063902" y="12139"/>
                    <a:pt x="3066564" y="18566"/>
                    <a:pt x="3066564" y="25267"/>
                  </a:cubicBezTo>
                  <a:lnTo>
                    <a:pt x="3066564" y="759755"/>
                  </a:lnTo>
                  <a:cubicBezTo>
                    <a:pt x="3066564" y="766457"/>
                    <a:pt x="3063902" y="772883"/>
                    <a:pt x="3059163" y="777622"/>
                  </a:cubicBezTo>
                  <a:cubicBezTo>
                    <a:pt x="3054425" y="782360"/>
                    <a:pt x="3047998" y="785022"/>
                    <a:pt x="3041297" y="785022"/>
                  </a:cubicBezTo>
                  <a:lnTo>
                    <a:pt x="25267" y="785022"/>
                  </a:lnTo>
                  <a:cubicBezTo>
                    <a:pt x="18566" y="785022"/>
                    <a:pt x="12139" y="782360"/>
                    <a:pt x="7401" y="777622"/>
                  </a:cubicBezTo>
                  <a:cubicBezTo>
                    <a:pt x="2662" y="772883"/>
                    <a:pt x="0" y="766457"/>
                    <a:pt x="0" y="759755"/>
                  </a:cubicBezTo>
                  <a:lnTo>
                    <a:pt x="0" y="25267"/>
                  </a:lnTo>
                  <a:cubicBezTo>
                    <a:pt x="0" y="18566"/>
                    <a:pt x="2662" y="12139"/>
                    <a:pt x="7401" y="7401"/>
                  </a:cubicBezTo>
                  <a:cubicBezTo>
                    <a:pt x="12139" y="2662"/>
                    <a:pt x="18566" y="0"/>
                    <a:pt x="25267" y="0"/>
                  </a:cubicBezTo>
                  <a:close/>
                </a:path>
              </a:pathLst>
            </a:custGeom>
            <a:solidFill>
              <a:srgbClr val="123655"/>
            </a:solidFill>
          </p:spPr>
          <p:txBody>
            <a:bodyPr/>
            <a:lstStyle/>
            <a:p>
              <a:endParaRPr lang="en-US"/>
            </a:p>
          </p:txBody>
        </p:sp>
        <p:sp>
          <p:nvSpPr>
            <p:cNvPr id="14" name="TextBox 14"/>
            <p:cNvSpPr txBox="1"/>
            <p:nvPr/>
          </p:nvSpPr>
          <p:spPr>
            <a:xfrm>
              <a:off x="0" y="-38100"/>
              <a:ext cx="3066564" cy="823122"/>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59918" y="6093445"/>
            <a:ext cx="6940722" cy="630665"/>
            <a:chOff x="0" y="0"/>
            <a:chExt cx="1828009" cy="166101"/>
          </a:xfrm>
        </p:grpSpPr>
        <p:sp>
          <p:nvSpPr>
            <p:cNvPr id="16" name="Freeform 16"/>
            <p:cNvSpPr/>
            <p:nvPr/>
          </p:nvSpPr>
          <p:spPr>
            <a:xfrm>
              <a:off x="0" y="0"/>
              <a:ext cx="1828009" cy="166101"/>
            </a:xfrm>
            <a:custGeom>
              <a:avLst/>
              <a:gdLst/>
              <a:ahLst/>
              <a:cxnLst/>
              <a:rect l="l" t="t" r="r" b="b"/>
              <a:pathLst>
                <a:path w="1828009" h="166101">
                  <a:moveTo>
                    <a:pt x="42387" y="0"/>
                  </a:moveTo>
                  <a:lnTo>
                    <a:pt x="1785623" y="0"/>
                  </a:lnTo>
                  <a:cubicBezTo>
                    <a:pt x="1809032" y="0"/>
                    <a:pt x="1828009" y="18977"/>
                    <a:pt x="1828009" y="42387"/>
                  </a:cubicBezTo>
                  <a:lnTo>
                    <a:pt x="1828009" y="123715"/>
                  </a:lnTo>
                  <a:cubicBezTo>
                    <a:pt x="1828009" y="147124"/>
                    <a:pt x="1809032" y="166101"/>
                    <a:pt x="1785623" y="166101"/>
                  </a:cubicBezTo>
                  <a:lnTo>
                    <a:pt x="42387" y="166101"/>
                  </a:lnTo>
                  <a:cubicBezTo>
                    <a:pt x="31145" y="166101"/>
                    <a:pt x="20364" y="161635"/>
                    <a:pt x="12415" y="153686"/>
                  </a:cubicBezTo>
                  <a:cubicBezTo>
                    <a:pt x="4466" y="145737"/>
                    <a:pt x="0" y="134956"/>
                    <a:pt x="0" y="123715"/>
                  </a:cubicBezTo>
                  <a:lnTo>
                    <a:pt x="0" y="42387"/>
                  </a:lnTo>
                  <a:cubicBezTo>
                    <a:pt x="0" y="31145"/>
                    <a:pt x="4466" y="20364"/>
                    <a:pt x="12415" y="12415"/>
                  </a:cubicBezTo>
                  <a:cubicBezTo>
                    <a:pt x="20364" y="4466"/>
                    <a:pt x="31145" y="0"/>
                    <a:pt x="42387" y="0"/>
                  </a:cubicBezTo>
                  <a:close/>
                </a:path>
              </a:pathLst>
            </a:custGeom>
            <a:solidFill>
              <a:srgbClr val="E43F58"/>
            </a:solidFill>
          </p:spPr>
          <p:txBody>
            <a:bodyPr/>
            <a:lstStyle/>
            <a:p>
              <a:endParaRPr lang="en-US"/>
            </a:p>
          </p:txBody>
        </p:sp>
        <p:sp>
          <p:nvSpPr>
            <p:cNvPr id="17" name="TextBox 17"/>
            <p:cNvSpPr txBox="1"/>
            <p:nvPr/>
          </p:nvSpPr>
          <p:spPr>
            <a:xfrm>
              <a:off x="0" y="-38100"/>
              <a:ext cx="1828009" cy="204201"/>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698852" y="1275725"/>
            <a:ext cx="8264650" cy="864671"/>
          </a:xfrm>
          <a:prstGeom prst="rect">
            <a:avLst/>
          </a:prstGeom>
        </p:spPr>
        <p:txBody>
          <a:bodyPr lIns="0" tIns="0" rIns="0" bIns="0" rtlCol="0" anchor="t">
            <a:spAutoFit/>
          </a:bodyPr>
          <a:lstStyle/>
          <a:p>
            <a:pPr marL="0" lvl="0" indent="0" algn="l">
              <a:lnSpc>
                <a:spcPts val="6698"/>
              </a:lnSpc>
              <a:spcBef>
                <a:spcPct val="0"/>
              </a:spcBef>
            </a:pPr>
            <a:r>
              <a:rPr lang="en-US" sz="5581" b="1">
                <a:solidFill>
                  <a:srgbClr val="E43F58"/>
                </a:solidFill>
                <a:latin typeface="Bebas Neue Bold"/>
                <a:ea typeface="Bebas Neue Bold"/>
                <a:cs typeface="Bebas Neue Bold"/>
                <a:sym typeface="Bebas Neue Bold"/>
              </a:rPr>
              <a:t>Our Services </a:t>
            </a:r>
          </a:p>
        </p:txBody>
      </p:sp>
      <p:sp>
        <p:nvSpPr>
          <p:cNvPr id="19" name="TextBox 19"/>
          <p:cNvSpPr txBox="1"/>
          <p:nvPr/>
        </p:nvSpPr>
        <p:spPr>
          <a:xfrm>
            <a:off x="698852" y="2428404"/>
            <a:ext cx="5701637" cy="541819"/>
          </a:xfrm>
          <a:prstGeom prst="rect">
            <a:avLst/>
          </a:prstGeom>
        </p:spPr>
        <p:txBody>
          <a:bodyPr lIns="0" tIns="0" rIns="0" bIns="0" rtlCol="0" anchor="t">
            <a:spAutoFit/>
          </a:bodyPr>
          <a:lstStyle/>
          <a:p>
            <a:pPr algn="l">
              <a:lnSpc>
                <a:spcPts val="4260"/>
              </a:lnSpc>
              <a:spcBef>
                <a:spcPct val="0"/>
              </a:spcBef>
            </a:pPr>
            <a:r>
              <a:rPr lang="en-US" sz="3043" b="1">
                <a:solidFill>
                  <a:srgbClr val="FFFFFF"/>
                </a:solidFill>
                <a:latin typeface="Telegraf Bold"/>
                <a:ea typeface="Telegraf Bold"/>
                <a:cs typeface="Telegraf Bold"/>
                <a:sym typeface="Telegraf Bold"/>
              </a:rPr>
              <a:t>Data and Analytics: </a:t>
            </a:r>
          </a:p>
        </p:txBody>
      </p:sp>
      <p:sp>
        <p:nvSpPr>
          <p:cNvPr id="20" name="TextBox 20"/>
          <p:cNvSpPr txBox="1"/>
          <p:nvPr/>
        </p:nvSpPr>
        <p:spPr>
          <a:xfrm>
            <a:off x="941624" y="3163817"/>
            <a:ext cx="10485789" cy="2474873"/>
          </a:xfrm>
          <a:prstGeom prst="rect">
            <a:avLst/>
          </a:prstGeom>
        </p:spPr>
        <p:txBody>
          <a:bodyPr lIns="0" tIns="0" rIns="0" bIns="0" rtlCol="0" anchor="t">
            <a:spAutoFit/>
          </a:bodyPr>
          <a:lstStyle/>
          <a:p>
            <a:pPr algn="l">
              <a:lnSpc>
                <a:spcPts val="2775"/>
              </a:lnSpc>
            </a:pPr>
            <a:r>
              <a:rPr lang="en-US" sz="1802" b="1">
                <a:solidFill>
                  <a:srgbClr val="E43F58"/>
                </a:solidFill>
                <a:latin typeface="Telegraf Bold"/>
                <a:ea typeface="Telegraf Bold"/>
                <a:cs typeface="Telegraf Bold"/>
                <a:sym typeface="Telegraf Bold"/>
              </a:rPr>
              <a:t>Data Analytics Consulting: </a:t>
            </a:r>
            <a:r>
              <a:rPr lang="en-US" sz="1802">
                <a:solidFill>
                  <a:srgbClr val="FFFFFF"/>
                </a:solidFill>
                <a:latin typeface="Telegraf"/>
                <a:ea typeface="Telegraf"/>
                <a:cs typeface="Telegraf"/>
                <a:sym typeface="Telegraf"/>
              </a:rPr>
              <a:t>Tailored strategies to meet your unique business needs.</a:t>
            </a:r>
          </a:p>
          <a:p>
            <a:pPr algn="l">
              <a:lnSpc>
                <a:spcPts val="2775"/>
              </a:lnSpc>
            </a:pPr>
            <a:r>
              <a:rPr lang="en-US" sz="1802">
                <a:solidFill>
                  <a:srgbClr val="FFFFFF"/>
                </a:solidFill>
                <a:latin typeface="Telegraf"/>
                <a:ea typeface="Telegraf"/>
                <a:cs typeface="Telegraf"/>
                <a:sym typeface="Telegraf"/>
              </a:rPr>
              <a:t> </a:t>
            </a:r>
            <a:r>
              <a:rPr lang="en-US" sz="1802" b="1">
                <a:solidFill>
                  <a:srgbClr val="E43F58"/>
                </a:solidFill>
                <a:latin typeface="Telegraf Bold"/>
                <a:ea typeface="Telegraf Bold"/>
                <a:cs typeface="Telegraf Bold"/>
                <a:sym typeface="Telegraf Bold"/>
              </a:rPr>
              <a:t>Advanced Data Analytics: </a:t>
            </a:r>
            <a:r>
              <a:rPr lang="en-US" sz="1802">
                <a:solidFill>
                  <a:srgbClr val="FFFFFF"/>
                </a:solidFill>
                <a:latin typeface="Telegraf"/>
                <a:ea typeface="Telegraf"/>
                <a:cs typeface="Telegraf"/>
                <a:sym typeface="Telegraf"/>
              </a:rPr>
              <a:t>Cutting-edge techniques to uncover hidden patterns and trends.</a:t>
            </a:r>
          </a:p>
          <a:p>
            <a:pPr algn="l">
              <a:lnSpc>
                <a:spcPts val="2775"/>
              </a:lnSpc>
            </a:pPr>
            <a:r>
              <a:rPr lang="en-US" sz="1802">
                <a:solidFill>
                  <a:srgbClr val="FFFFFF"/>
                </a:solidFill>
                <a:latin typeface="Telegraf"/>
                <a:ea typeface="Telegraf"/>
                <a:cs typeface="Telegraf"/>
                <a:sym typeface="Telegraf"/>
              </a:rPr>
              <a:t> </a:t>
            </a:r>
            <a:r>
              <a:rPr lang="en-US" sz="1802" b="1">
                <a:solidFill>
                  <a:srgbClr val="E43F58"/>
                </a:solidFill>
                <a:latin typeface="Telegraf Bold"/>
                <a:ea typeface="Telegraf Bold"/>
                <a:cs typeface="Telegraf Bold"/>
                <a:sym typeface="Telegraf Bold"/>
              </a:rPr>
              <a:t>Data Visualization:</a:t>
            </a:r>
            <a:r>
              <a:rPr lang="en-US" sz="1802">
                <a:solidFill>
                  <a:srgbClr val="FFFFFF"/>
                </a:solidFill>
                <a:latin typeface="Telegraf"/>
                <a:ea typeface="Telegraf"/>
                <a:cs typeface="Telegraf"/>
                <a:sym typeface="Telegraf"/>
              </a:rPr>
              <a:t> Interactive dashboards and visual tools to make data easily understandable.</a:t>
            </a:r>
          </a:p>
          <a:p>
            <a:pPr algn="l">
              <a:lnSpc>
                <a:spcPts val="2775"/>
              </a:lnSpc>
            </a:pPr>
            <a:r>
              <a:rPr lang="en-US" sz="1802">
                <a:solidFill>
                  <a:srgbClr val="FFFFFF"/>
                </a:solidFill>
                <a:latin typeface="Telegraf"/>
                <a:ea typeface="Telegraf"/>
                <a:cs typeface="Telegraf"/>
                <a:sym typeface="Telegraf"/>
              </a:rPr>
              <a:t> </a:t>
            </a:r>
            <a:r>
              <a:rPr lang="en-US" sz="1802" b="1">
                <a:solidFill>
                  <a:srgbClr val="E43F58"/>
                </a:solidFill>
                <a:latin typeface="Telegraf Bold"/>
                <a:ea typeface="Telegraf Bold"/>
                <a:cs typeface="Telegraf Bold"/>
                <a:sym typeface="Telegraf Bold"/>
              </a:rPr>
              <a:t>Data Transformation: </a:t>
            </a:r>
            <a:r>
              <a:rPr lang="en-US" sz="1802">
                <a:solidFill>
                  <a:srgbClr val="FFFFFF"/>
                </a:solidFill>
                <a:latin typeface="Telegraf"/>
                <a:ea typeface="Telegraf"/>
                <a:cs typeface="Telegraf"/>
                <a:sym typeface="Telegraf"/>
              </a:rPr>
              <a:t>Seamless integration and transformation of data from various sources.</a:t>
            </a:r>
          </a:p>
          <a:p>
            <a:pPr algn="l">
              <a:lnSpc>
                <a:spcPts val="2775"/>
              </a:lnSpc>
            </a:pPr>
            <a:r>
              <a:rPr lang="en-US" sz="1802">
                <a:solidFill>
                  <a:srgbClr val="FFFFFF"/>
                </a:solidFill>
                <a:latin typeface="Telegraf"/>
                <a:ea typeface="Telegraf"/>
                <a:cs typeface="Telegraf"/>
                <a:sym typeface="Telegraf"/>
              </a:rPr>
              <a:t> </a:t>
            </a:r>
            <a:r>
              <a:rPr lang="en-US" sz="1802" b="1">
                <a:solidFill>
                  <a:srgbClr val="E43F58"/>
                </a:solidFill>
                <a:latin typeface="Telegraf Bold"/>
                <a:ea typeface="Telegraf Bold"/>
                <a:cs typeface="Telegraf Bold"/>
                <a:sym typeface="Telegraf Bold"/>
              </a:rPr>
              <a:t>Enterprise Data Management:</a:t>
            </a:r>
            <a:r>
              <a:rPr lang="en-US" sz="1802">
                <a:solidFill>
                  <a:srgbClr val="FFFFFF"/>
                </a:solidFill>
                <a:latin typeface="Telegraf"/>
                <a:ea typeface="Telegraf"/>
                <a:cs typeface="Telegraf"/>
                <a:sym typeface="Telegraf"/>
              </a:rPr>
              <a:t> Robust solutions for managing and securing your data.</a:t>
            </a:r>
          </a:p>
          <a:p>
            <a:pPr algn="l">
              <a:lnSpc>
                <a:spcPts val="2775"/>
              </a:lnSpc>
            </a:pPr>
            <a:r>
              <a:rPr lang="en-US" sz="1802">
                <a:solidFill>
                  <a:srgbClr val="FFFFFF"/>
                </a:solidFill>
                <a:latin typeface="Telegraf"/>
                <a:ea typeface="Telegraf"/>
                <a:cs typeface="Telegraf"/>
                <a:sym typeface="Telegraf"/>
              </a:rPr>
              <a:t> </a:t>
            </a:r>
            <a:r>
              <a:rPr lang="en-US" sz="1802" b="1">
                <a:solidFill>
                  <a:srgbClr val="E43F58"/>
                </a:solidFill>
                <a:latin typeface="Telegraf Bold"/>
                <a:ea typeface="Telegraf Bold"/>
                <a:cs typeface="Telegraf Bold"/>
                <a:sym typeface="Telegraf Bold"/>
              </a:rPr>
              <a:t>Business Intelligence: </a:t>
            </a:r>
            <a:r>
              <a:rPr lang="en-US" sz="1802">
                <a:solidFill>
                  <a:srgbClr val="FFFFFF"/>
                </a:solidFill>
                <a:latin typeface="Telegraf"/>
                <a:ea typeface="Telegraf"/>
                <a:cs typeface="Telegraf"/>
                <a:sym typeface="Telegraf"/>
              </a:rPr>
              <a:t>Tools and techniques to turn data into strategic assets.</a:t>
            </a:r>
          </a:p>
          <a:p>
            <a:pPr algn="l">
              <a:lnSpc>
                <a:spcPts val="2775"/>
              </a:lnSpc>
            </a:pPr>
            <a:r>
              <a:rPr lang="en-US" sz="1802">
                <a:solidFill>
                  <a:srgbClr val="E43F58"/>
                </a:solidFill>
                <a:latin typeface="Telegraf"/>
                <a:ea typeface="Telegraf"/>
                <a:cs typeface="Telegraf"/>
                <a:sym typeface="Telegraf"/>
              </a:rPr>
              <a:t> </a:t>
            </a:r>
            <a:r>
              <a:rPr lang="en-US" sz="1802" b="1">
                <a:solidFill>
                  <a:srgbClr val="E43F58"/>
                </a:solidFill>
                <a:latin typeface="Telegraf Bold"/>
                <a:ea typeface="Telegraf Bold"/>
                <a:cs typeface="Telegraf Bold"/>
                <a:sym typeface="Telegraf Bold"/>
              </a:rPr>
              <a:t>Data Governance: </a:t>
            </a:r>
            <a:r>
              <a:rPr lang="en-US" sz="1802">
                <a:solidFill>
                  <a:srgbClr val="FFFFFF"/>
                </a:solidFill>
                <a:latin typeface="Telegraf"/>
                <a:ea typeface="Telegraf"/>
                <a:cs typeface="Telegraf"/>
                <a:sym typeface="Telegraf"/>
              </a:rPr>
              <a:t>Ensuring data quality, compliance, and security.</a:t>
            </a:r>
          </a:p>
        </p:txBody>
      </p:sp>
      <p:sp>
        <p:nvSpPr>
          <p:cNvPr id="21" name="TextBox 21"/>
          <p:cNvSpPr txBox="1"/>
          <p:nvPr/>
        </p:nvSpPr>
        <p:spPr>
          <a:xfrm>
            <a:off x="698852" y="6095065"/>
            <a:ext cx="5701637" cy="541819"/>
          </a:xfrm>
          <a:prstGeom prst="rect">
            <a:avLst/>
          </a:prstGeom>
        </p:spPr>
        <p:txBody>
          <a:bodyPr lIns="0" tIns="0" rIns="0" bIns="0" rtlCol="0" anchor="t">
            <a:spAutoFit/>
          </a:bodyPr>
          <a:lstStyle/>
          <a:p>
            <a:pPr algn="l">
              <a:lnSpc>
                <a:spcPts val="4260"/>
              </a:lnSpc>
              <a:spcBef>
                <a:spcPct val="0"/>
              </a:spcBef>
            </a:pPr>
            <a:r>
              <a:rPr lang="en-US" sz="3043" b="1">
                <a:solidFill>
                  <a:srgbClr val="FFFFFF"/>
                </a:solidFill>
                <a:latin typeface="Telegraf Bold"/>
                <a:ea typeface="Telegraf Bold"/>
                <a:cs typeface="Telegraf Bold"/>
                <a:sym typeface="Telegraf Bold"/>
              </a:rPr>
              <a:t>Cyber Security: </a:t>
            </a:r>
          </a:p>
        </p:txBody>
      </p:sp>
      <p:sp>
        <p:nvSpPr>
          <p:cNvPr id="22" name="TextBox 22"/>
          <p:cNvSpPr txBox="1"/>
          <p:nvPr/>
        </p:nvSpPr>
        <p:spPr>
          <a:xfrm>
            <a:off x="941624" y="6828885"/>
            <a:ext cx="11190509" cy="2474873"/>
          </a:xfrm>
          <a:prstGeom prst="rect">
            <a:avLst/>
          </a:prstGeom>
        </p:spPr>
        <p:txBody>
          <a:bodyPr lIns="0" tIns="0" rIns="0" bIns="0" rtlCol="0" anchor="t">
            <a:spAutoFit/>
          </a:bodyPr>
          <a:lstStyle/>
          <a:p>
            <a:pPr algn="l">
              <a:lnSpc>
                <a:spcPts val="2775"/>
              </a:lnSpc>
            </a:pPr>
            <a:r>
              <a:rPr lang="en-US" sz="1802" b="1">
                <a:solidFill>
                  <a:srgbClr val="E43F58"/>
                </a:solidFill>
                <a:latin typeface="Telegraf Bold"/>
                <a:ea typeface="Telegraf Bold"/>
                <a:cs typeface="Telegraf Bold"/>
                <a:sym typeface="Telegraf Bold"/>
              </a:rPr>
              <a:t>Threat Detection and Response:</a:t>
            </a:r>
            <a:r>
              <a:rPr lang="en-US" sz="1802">
                <a:solidFill>
                  <a:srgbClr val="E43F58"/>
                </a:solidFill>
                <a:latin typeface="Telegraf"/>
                <a:ea typeface="Telegraf"/>
                <a:cs typeface="Telegraf"/>
                <a:sym typeface="Telegraf"/>
              </a:rPr>
              <a:t> </a:t>
            </a:r>
            <a:r>
              <a:rPr lang="en-US" sz="1802">
                <a:solidFill>
                  <a:srgbClr val="FFFFFF"/>
                </a:solidFill>
                <a:latin typeface="Telegraf"/>
                <a:ea typeface="Telegraf"/>
                <a:cs typeface="Telegraf"/>
                <a:sym typeface="Telegraf"/>
              </a:rPr>
              <a:t>Continuous monitoring and rapid response to potential threats.</a:t>
            </a:r>
          </a:p>
          <a:p>
            <a:pPr algn="l">
              <a:lnSpc>
                <a:spcPts val="2775"/>
              </a:lnSpc>
            </a:pPr>
            <a:r>
              <a:rPr lang="en-US" sz="1802" b="1">
                <a:solidFill>
                  <a:srgbClr val="E43F58"/>
                </a:solidFill>
                <a:latin typeface="Telegraf Bold"/>
                <a:ea typeface="Telegraf Bold"/>
                <a:cs typeface="Telegraf Bold"/>
                <a:sym typeface="Telegraf Bold"/>
              </a:rPr>
              <a:t>Vulnerability Assessments: </a:t>
            </a:r>
            <a:r>
              <a:rPr lang="en-US" sz="1802">
                <a:solidFill>
                  <a:srgbClr val="FFFFFF"/>
                </a:solidFill>
                <a:latin typeface="Telegraf"/>
                <a:ea typeface="Telegraf"/>
                <a:cs typeface="Telegraf"/>
                <a:sym typeface="Telegraf"/>
              </a:rPr>
              <a:t>Identify and mitigate security weaknesses before they can be exploited.</a:t>
            </a:r>
          </a:p>
          <a:p>
            <a:pPr algn="l">
              <a:lnSpc>
                <a:spcPts val="2775"/>
              </a:lnSpc>
            </a:pPr>
            <a:r>
              <a:rPr lang="en-US" sz="1802" b="1">
                <a:solidFill>
                  <a:srgbClr val="E43F58"/>
                </a:solidFill>
                <a:latin typeface="Telegraf Bold"/>
                <a:ea typeface="Telegraf Bold"/>
                <a:cs typeface="Telegraf Bold"/>
                <a:sym typeface="Telegraf Bold"/>
              </a:rPr>
              <a:t>Security Audits:</a:t>
            </a:r>
            <a:r>
              <a:rPr lang="en-US" sz="1802">
                <a:solidFill>
                  <a:srgbClr val="E43F58"/>
                </a:solidFill>
                <a:latin typeface="Telegraf"/>
                <a:ea typeface="Telegraf"/>
                <a:cs typeface="Telegraf"/>
                <a:sym typeface="Telegraf"/>
              </a:rPr>
              <a:t> </a:t>
            </a:r>
            <a:r>
              <a:rPr lang="en-US" sz="1802">
                <a:solidFill>
                  <a:srgbClr val="FFFFFF"/>
                </a:solidFill>
                <a:latin typeface="Telegraf"/>
                <a:ea typeface="Telegraf"/>
                <a:cs typeface="Telegraf"/>
                <a:sym typeface="Telegraf"/>
              </a:rPr>
              <a:t>Ensure compliance with industry standards and regulations through thorough reviews.</a:t>
            </a:r>
          </a:p>
          <a:p>
            <a:pPr algn="l">
              <a:lnSpc>
                <a:spcPts val="2775"/>
              </a:lnSpc>
            </a:pPr>
            <a:r>
              <a:rPr lang="en-US" sz="1802" b="1">
                <a:solidFill>
                  <a:srgbClr val="E43F58"/>
                </a:solidFill>
                <a:latin typeface="Telegraf Bold"/>
                <a:ea typeface="Telegraf Bold"/>
                <a:cs typeface="Telegraf Bold"/>
                <a:sym typeface="Telegraf Bold"/>
              </a:rPr>
              <a:t>Incident Management:</a:t>
            </a:r>
            <a:r>
              <a:rPr lang="en-US" sz="1802">
                <a:solidFill>
                  <a:srgbClr val="FFFFFF"/>
                </a:solidFill>
                <a:latin typeface="Telegraf"/>
                <a:ea typeface="Telegraf"/>
                <a:cs typeface="Telegraf"/>
                <a:sym typeface="Telegraf"/>
              </a:rPr>
              <a:t> Expert handling of security breaches to minimize impact and recovery time.</a:t>
            </a:r>
          </a:p>
          <a:p>
            <a:pPr algn="l">
              <a:lnSpc>
                <a:spcPts val="2775"/>
              </a:lnSpc>
            </a:pPr>
            <a:r>
              <a:rPr lang="en-US" sz="1802" b="1">
                <a:solidFill>
                  <a:srgbClr val="E43F58"/>
                </a:solidFill>
                <a:latin typeface="Telegraf Bold"/>
                <a:ea typeface="Telegraf Bold"/>
                <a:cs typeface="Telegraf Bold"/>
                <a:sym typeface="Telegraf Bold"/>
              </a:rPr>
              <a:t>Data Encryption: </a:t>
            </a:r>
            <a:r>
              <a:rPr lang="en-US" sz="1802">
                <a:solidFill>
                  <a:srgbClr val="FFFFFF"/>
                </a:solidFill>
                <a:latin typeface="Telegraf"/>
                <a:ea typeface="Telegraf"/>
                <a:cs typeface="Telegraf"/>
                <a:sym typeface="Telegraf"/>
              </a:rPr>
              <a:t>Protect sensitive information with cutting-edge encryption technologies.</a:t>
            </a:r>
          </a:p>
          <a:p>
            <a:pPr algn="l">
              <a:lnSpc>
                <a:spcPts val="2775"/>
              </a:lnSpc>
            </a:pPr>
            <a:r>
              <a:rPr lang="en-US" sz="1802" b="1">
                <a:solidFill>
                  <a:srgbClr val="E43F58"/>
                </a:solidFill>
                <a:latin typeface="Telegraf Bold"/>
                <a:ea typeface="Telegraf Bold"/>
                <a:cs typeface="Telegraf Bold"/>
                <a:sym typeface="Telegraf Bold"/>
              </a:rPr>
              <a:t>Network Security: </a:t>
            </a:r>
            <a:r>
              <a:rPr lang="en-US" sz="1802">
                <a:solidFill>
                  <a:srgbClr val="FFFFFF"/>
                </a:solidFill>
                <a:latin typeface="Telegraf"/>
                <a:ea typeface="Telegraf"/>
                <a:cs typeface="Telegraf"/>
                <a:sym typeface="Telegraf"/>
              </a:rPr>
              <a:t>Secure your network infrastructure against unauthorized access and attacks.</a:t>
            </a:r>
          </a:p>
          <a:p>
            <a:pPr algn="l">
              <a:lnSpc>
                <a:spcPts val="2775"/>
              </a:lnSpc>
            </a:pPr>
            <a:endParaRPr lang="en-US" sz="1802">
              <a:solidFill>
                <a:srgbClr val="FFFFFF"/>
              </a:solidFill>
              <a:latin typeface="Telegraf"/>
              <a:ea typeface="Telegraf"/>
              <a:cs typeface="Telegraf"/>
              <a:sym typeface="Telegraf"/>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367410">
            <a:off x="7130867" y="2418202"/>
            <a:ext cx="13900503" cy="4743547"/>
          </a:xfrm>
          <a:custGeom>
            <a:avLst/>
            <a:gdLst/>
            <a:ahLst/>
            <a:cxnLst/>
            <a:rect l="l" t="t" r="r" b="b"/>
            <a:pathLst>
              <a:path w="13900503" h="4743547">
                <a:moveTo>
                  <a:pt x="0" y="0"/>
                </a:moveTo>
                <a:lnTo>
                  <a:pt x="13900503" y="0"/>
                </a:lnTo>
                <a:lnTo>
                  <a:pt x="13900503" y="4743547"/>
                </a:lnTo>
                <a:lnTo>
                  <a:pt x="0" y="4743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1032589">
            <a:off x="16395610" y="-941264"/>
            <a:ext cx="4073243" cy="12384008"/>
            <a:chOff x="0" y="0"/>
            <a:chExt cx="1003303" cy="3050374"/>
          </a:xfrm>
        </p:grpSpPr>
        <p:sp>
          <p:nvSpPr>
            <p:cNvPr id="4" name="Freeform 4"/>
            <p:cNvSpPr/>
            <p:nvPr/>
          </p:nvSpPr>
          <p:spPr>
            <a:xfrm>
              <a:off x="0" y="0"/>
              <a:ext cx="1003303" cy="3050374"/>
            </a:xfrm>
            <a:custGeom>
              <a:avLst/>
              <a:gdLst/>
              <a:ahLst/>
              <a:cxnLst/>
              <a:rect l="l" t="t" r="r" b="b"/>
              <a:pathLst>
                <a:path w="1003303" h="3050374">
                  <a:moveTo>
                    <a:pt x="0" y="0"/>
                  </a:moveTo>
                  <a:lnTo>
                    <a:pt x="1003303" y="0"/>
                  </a:lnTo>
                  <a:lnTo>
                    <a:pt x="1003303" y="3050374"/>
                  </a:lnTo>
                  <a:lnTo>
                    <a:pt x="0" y="3050374"/>
                  </a:lnTo>
                  <a:close/>
                </a:path>
              </a:pathLst>
            </a:custGeom>
            <a:solidFill>
              <a:srgbClr val="123655"/>
            </a:solidFill>
          </p:spPr>
          <p:txBody>
            <a:bodyPr/>
            <a:lstStyle/>
            <a:p>
              <a:endParaRPr lang="en-US"/>
            </a:p>
          </p:txBody>
        </p:sp>
        <p:sp>
          <p:nvSpPr>
            <p:cNvPr id="5" name="TextBox 5"/>
            <p:cNvSpPr txBox="1"/>
            <p:nvPr/>
          </p:nvSpPr>
          <p:spPr>
            <a:xfrm>
              <a:off x="0" y="-38100"/>
              <a:ext cx="1003303" cy="308847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892990" y="1460345"/>
            <a:ext cx="7366310" cy="7366310"/>
            <a:chOff x="0" y="0"/>
            <a:chExt cx="812800" cy="812800"/>
          </a:xfrm>
        </p:grpSpPr>
        <p:sp>
          <p:nvSpPr>
            <p:cNvPr id="7" name="Freeform 7"/>
            <p:cNvSpPr/>
            <p:nvPr/>
          </p:nvSpPr>
          <p:spPr>
            <a:xfrm>
              <a:off x="23073" y="23073"/>
              <a:ext cx="766655" cy="766655"/>
            </a:xfrm>
            <a:custGeom>
              <a:avLst/>
              <a:gdLst/>
              <a:ahLst/>
              <a:cxnLst/>
              <a:rect l="l" t="t" r="r" b="b"/>
              <a:pathLst>
                <a:path w="766655" h="766655">
                  <a:moveTo>
                    <a:pt x="422715" y="16315"/>
                  </a:moveTo>
                  <a:lnTo>
                    <a:pt x="750339" y="343939"/>
                  </a:lnTo>
                  <a:cubicBezTo>
                    <a:pt x="760786" y="354386"/>
                    <a:pt x="766654" y="368554"/>
                    <a:pt x="766654" y="383327"/>
                  </a:cubicBezTo>
                  <a:cubicBezTo>
                    <a:pt x="766654" y="398100"/>
                    <a:pt x="760786" y="412268"/>
                    <a:pt x="750339" y="422715"/>
                  </a:cubicBezTo>
                  <a:lnTo>
                    <a:pt x="422715" y="750339"/>
                  </a:lnTo>
                  <a:cubicBezTo>
                    <a:pt x="412268" y="760786"/>
                    <a:pt x="398100" y="766654"/>
                    <a:pt x="383327" y="766654"/>
                  </a:cubicBezTo>
                  <a:cubicBezTo>
                    <a:pt x="368554" y="766654"/>
                    <a:pt x="354386" y="760786"/>
                    <a:pt x="343939" y="750339"/>
                  </a:cubicBezTo>
                  <a:lnTo>
                    <a:pt x="16315" y="422715"/>
                  </a:lnTo>
                  <a:cubicBezTo>
                    <a:pt x="5868" y="412268"/>
                    <a:pt x="0" y="398100"/>
                    <a:pt x="0" y="383327"/>
                  </a:cubicBezTo>
                  <a:cubicBezTo>
                    <a:pt x="0" y="368554"/>
                    <a:pt x="5868" y="354386"/>
                    <a:pt x="16315" y="343939"/>
                  </a:cubicBezTo>
                  <a:lnTo>
                    <a:pt x="343939" y="16315"/>
                  </a:lnTo>
                  <a:cubicBezTo>
                    <a:pt x="354386" y="5868"/>
                    <a:pt x="368554" y="0"/>
                    <a:pt x="383327" y="0"/>
                  </a:cubicBezTo>
                  <a:cubicBezTo>
                    <a:pt x="398100" y="0"/>
                    <a:pt x="412268" y="5868"/>
                    <a:pt x="422715" y="16315"/>
                  </a:cubicBezTo>
                  <a:close/>
                </a:path>
              </a:pathLst>
            </a:custGeom>
            <a:blipFill>
              <a:blip r:embed="rId4"/>
              <a:stretch>
                <a:fillRect l="-16666" r="-16666"/>
              </a:stretch>
            </a:blipFill>
            <a:ln w="190500" cap="rnd">
              <a:solidFill>
                <a:srgbClr val="FFFFFF"/>
              </a:solidFill>
              <a:prstDash val="solid"/>
              <a:round/>
            </a:ln>
          </p:spPr>
          <p:txBody>
            <a:bodyPr/>
            <a:lstStyle/>
            <a:p>
              <a:endParaRPr lang="en-US"/>
            </a:p>
          </p:txBody>
        </p:sp>
      </p:grpSp>
      <p:sp>
        <p:nvSpPr>
          <p:cNvPr id="8" name="Freeform 8"/>
          <p:cNvSpPr/>
          <p:nvPr/>
        </p:nvSpPr>
        <p:spPr>
          <a:xfrm>
            <a:off x="1028700" y="3521266"/>
            <a:ext cx="828430" cy="828430"/>
          </a:xfrm>
          <a:custGeom>
            <a:avLst/>
            <a:gdLst/>
            <a:ahLst/>
            <a:cxnLst/>
            <a:rect l="l" t="t" r="r" b="b"/>
            <a:pathLst>
              <a:path w="828430" h="828430">
                <a:moveTo>
                  <a:pt x="0" y="0"/>
                </a:moveTo>
                <a:lnTo>
                  <a:pt x="828430" y="0"/>
                </a:lnTo>
                <a:lnTo>
                  <a:pt x="828430" y="828430"/>
                </a:lnTo>
                <a:lnTo>
                  <a:pt x="0" y="8284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028700" y="4733063"/>
            <a:ext cx="828430" cy="828430"/>
          </a:xfrm>
          <a:custGeom>
            <a:avLst/>
            <a:gdLst/>
            <a:ahLst/>
            <a:cxnLst/>
            <a:rect l="l" t="t" r="r" b="b"/>
            <a:pathLst>
              <a:path w="828430" h="828430">
                <a:moveTo>
                  <a:pt x="0" y="0"/>
                </a:moveTo>
                <a:lnTo>
                  <a:pt x="828430" y="0"/>
                </a:lnTo>
                <a:lnTo>
                  <a:pt x="828430" y="828430"/>
                </a:lnTo>
                <a:lnTo>
                  <a:pt x="0" y="8284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000114" y="5951044"/>
            <a:ext cx="828430" cy="828430"/>
          </a:xfrm>
          <a:custGeom>
            <a:avLst/>
            <a:gdLst/>
            <a:ahLst/>
            <a:cxnLst/>
            <a:rect l="l" t="t" r="r" b="b"/>
            <a:pathLst>
              <a:path w="828430" h="828430">
                <a:moveTo>
                  <a:pt x="0" y="0"/>
                </a:moveTo>
                <a:lnTo>
                  <a:pt x="828430" y="0"/>
                </a:lnTo>
                <a:lnTo>
                  <a:pt x="828430" y="828430"/>
                </a:lnTo>
                <a:lnTo>
                  <a:pt x="0" y="8284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028700" y="7344299"/>
            <a:ext cx="828430" cy="828430"/>
          </a:xfrm>
          <a:custGeom>
            <a:avLst/>
            <a:gdLst/>
            <a:ahLst/>
            <a:cxnLst/>
            <a:rect l="l" t="t" r="r" b="b"/>
            <a:pathLst>
              <a:path w="828430" h="828430">
                <a:moveTo>
                  <a:pt x="0" y="0"/>
                </a:moveTo>
                <a:lnTo>
                  <a:pt x="828430" y="0"/>
                </a:lnTo>
                <a:lnTo>
                  <a:pt x="828430" y="828430"/>
                </a:lnTo>
                <a:lnTo>
                  <a:pt x="0" y="8284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1028700" y="8728029"/>
            <a:ext cx="8115300" cy="1195727"/>
            <a:chOff x="0" y="0"/>
            <a:chExt cx="2137363" cy="314924"/>
          </a:xfrm>
        </p:grpSpPr>
        <p:sp>
          <p:nvSpPr>
            <p:cNvPr id="13" name="Freeform 13"/>
            <p:cNvSpPr/>
            <p:nvPr/>
          </p:nvSpPr>
          <p:spPr>
            <a:xfrm>
              <a:off x="0" y="0"/>
              <a:ext cx="2137363" cy="314924"/>
            </a:xfrm>
            <a:custGeom>
              <a:avLst/>
              <a:gdLst/>
              <a:ahLst/>
              <a:cxnLst/>
              <a:rect l="l" t="t" r="r" b="b"/>
              <a:pathLst>
                <a:path w="2137363" h="314924">
                  <a:moveTo>
                    <a:pt x="14310" y="0"/>
                  </a:moveTo>
                  <a:lnTo>
                    <a:pt x="2123053" y="0"/>
                  </a:lnTo>
                  <a:cubicBezTo>
                    <a:pt x="2126848" y="0"/>
                    <a:pt x="2130488" y="1508"/>
                    <a:pt x="2133172" y="4191"/>
                  </a:cubicBezTo>
                  <a:cubicBezTo>
                    <a:pt x="2135855" y="6875"/>
                    <a:pt x="2137363" y="10515"/>
                    <a:pt x="2137363" y="14310"/>
                  </a:cubicBezTo>
                  <a:lnTo>
                    <a:pt x="2137363" y="300614"/>
                  </a:lnTo>
                  <a:cubicBezTo>
                    <a:pt x="2137363" y="304409"/>
                    <a:pt x="2135855" y="308049"/>
                    <a:pt x="2133172" y="310733"/>
                  </a:cubicBezTo>
                  <a:cubicBezTo>
                    <a:pt x="2130488" y="313416"/>
                    <a:pt x="2126848" y="314924"/>
                    <a:pt x="2123053" y="314924"/>
                  </a:cubicBezTo>
                  <a:lnTo>
                    <a:pt x="14310" y="314924"/>
                  </a:lnTo>
                  <a:cubicBezTo>
                    <a:pt x="10515" y="314924"/>
                    <a:pt x="6875" y="313416"/>
                    <a:pt x="4191" y="310733"/>
                  </a:cubicBezTo>
                  <a:cubicBezTo>
                    <a:pt x="1508" y="308049"/>
                    <a:pt x="0" y="304409"/>
                    <a:pt x="0" y="300614"/>
                  </a:cubicBezTo>
                  <a:lnTo>
                    <a:pt x="0" y="14310"/>
                  </a:lnTo>
                  <a:cubicBezTo>
                    <a:pt x="0" y="10515"/>
                    <a:pt x="1508" y="6875"/>
                    <a:pt x="4191" y="4191"/>
                  </a:cubicBezTo>
                  <a:cubicBezTo>
                    <a:pt x="6875" y="1508"/>
                    <a:pt x="10515" y="0"/>
                    <a:pt x="14310" y="0"/>
                  </a:cubicBezTo>
                  <a:close/>
                </a:path>
              </a:pathLst>
            </a:custGeom>
            <a:solidFill>
              <a:srgbClr val="F1F2F2"/>
            </a:solidFill>
            <a:ln w="9525" cap="sq">
              <a:solidFill>
                <a:srgbClr val="000000"/>
              </a:solidFill>
              <a:prstDash val="solid"/>
              <a:miter/>
            </a:ln>
          </p:spPr>
          <p:txBody>
            <a:bodyPr/>
            <a:lstStyle/>
            <a:p>
              <a:endParaRPr lang="en-US"/>
            </a:p>
          </p:txBody>
        </p:sp>
        <p:sp>
          <p:nvSpPr>
            <p:cNvPr id="14" name="TextBox 14"/>
            <p:cNvSpPr txBox="1"/>
            <p:nvPr/>
          </p:nvSpPr>
          <p:spPr>
            <a:xfrm>
              <a:off x="0" y="-38100"/>
              <a:ext cx="2137363" cy="35302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028700" y="671455"/>
            <a:ext cx="8432645" cy="863600"/>
          </a:xfrm>
          <a:prstGeom prst="rect">
            <a:avLst/>
          </a:prstGeom>
        </p:spPr>
        <p:txBody>
          <a:bodyPr lIns="0" tIns="0" rIns="0" bIns="0" rtlCol="0" anchor="t">
            <a:spAutoFit/>
          </a:bodyPr>
          <a:lstStyle/>
          <a:p>
            <a:pPr marL="0" lvl="0" indent="0" algn="l">
              <a:lnSpc>
                <a:spcPts val="6698"/>
              </a:lnSpc>
              <a:spcBef>
                <a:spcPct val="0"/>
              </a:spcBef>
            </a:pPr>
            <a:r>
              <a:rPr lang="en-US" sz="5581" b="1" u="none" strike="noStrike">
                <a:solidFill>
                  <a:srgbClr val="E43F58"/>
                </a:solidFill>
                <a:latin typeface="Bebas Neue Bold"/>
                <a:ea typeface="Bebas Neue Bold"/>
                <a:cs typeface="Bebas Neue Bold"/>
                <a:sym typeface="Bebas Neue Bold"/>
              </a:rPr>
              <a:t>Project Services</a:t>
            </a:r>
          </a:p>
        </p:txBody>
      </p:sp>
      <p:sp>
        <p:nvSpPr>
          <p:cNvPr id="16" name="TextBox 16"/>
          <p:cNvSpPr txBox="1"/>
          <p:nvPr/>
        </p:nvSpPr>
        <p:spPr>
          <a:xfrm>
            <a:off x="2126349" y="3878331"/>
            <a:ext cx="7363582" cy="657941"/>
          </a:xfrm>
          <a:prstGeom prst="rect">
            <a:avLst/>
          </a:prstGeom>
        </p:spPr>
        <p:txBody>
          <a:bodyPr lIns="0" tIns="0" rIns="0" bIns="0" rtlCol="0" anchor="t">
            <a:spAutoFit/>
          </a:bodyPr>
          <a:lstStyle/>
          <a:p>
            <a:pPr algn="l">
              <a:lnSpc>
                <a:spcPts val="2585"/>
              </a:lnSpc>
              <a:spcBef>
                <a:spcPct val="0"/>
              </a:spcBef>
            </a:pPr>
            <a:r>
              <a:rPr lang="en-US" sz="1846">
                <a:solidFill>
                  <a:srgbClr val="0A2038"/>
                </a:solidFill>
                <a:latin typeface="Telegraf"/>
                <a:ea typeface="Telegraf"/>
                <a:cs typeface="Telegraf"/>
                <a:sym typeface="Telegraf"/>
              </a:rPr>
              <a:t>Our seasoned professionals bring years of experience across various industries.</a:t>
            </a:r>
          </a:p>
        </p:txBody>
      </p:sp>
      <p:sp>
        <p:nvSpPr>
          <p:cNvPr id="17" name="TextBox 17"/>
          <p:cNvSpPr txBox="1"/>
          <p:nvPr/>
        </p:nvSpPr>
        <p:spPr>
          <a:xfrm>
            <a:off x="2126349" y="5090128"/>
            <a:ext cx="7363582" cy="332715"/>
          </a:xfrm>
          <a:prstGeom prst="rect">
            <a:avLst/>
          </a:prstGeom>
        </p:spPr>
        <p:txBody>
          <a:bodyPr lIns="0" tIns="0" rIns="0" bIns="0" rtlCol="0" anchor="t">
            <a:spAutoFit/>
          </a:bodyPr>
          <a:lstStyle/>
          <a:p>
            <a:pPr algn="l">
              <a:lnSpc>
                <a:spcPts val="2585"/>
              </a:lnSpc>
              <a:spcBef>
                <a:spcPct val="0"/>
              </a:spcBef>
            </a:pPr>
            <a:r>
              <a:rPr lang="en-US" sz="1846">
                <a:solidFill>
                  <a:srgbClr val="0A2038"/>
                </a:solidFill>
                <a:latin typeface="Telegraf"/>
                <a:ea typeface="Telegraf"/>
                <a:cs typeface="Telegraf"/>
                <a:sym typeface="Telegraf"/>
              </a:rPr>
              <a:t>We tailor our services to fit your specific goals and requirements.</a:t>
            </a:r>
          </a:p>
        </p:txBody>
      </p:sp>
      <p:sp>
        <p:nvSpPr>
          <p:cNvPr id="18" name="TextBox 18"/>
          <p:cNvSpPr txBox="1"/>
          <p:nvPr/>
        </p:nvSpPr>
        <p:spPr>
          <a:xfrm>
            <a:off x="2097763" y="6308109"/>
            <a:ext cx="7363582" cy="655190"/>
          </a:xfrm>
          <a:prstGeom prst="rect">
            <a:avLst/>
          </a:prstGeom>
        </p:spPr>
        <p:txBody>
          <a:bodyPr lIns="0" tIns="0" rIns="0" bIns="0" rtlCol="0" anchor="t">
            <a:spAutoFit/>
          </a:bodyPr>
          <a:lstStyle/>
          <a:p>
            <a:pPr algn="l">
              <a:lnSpc>
                <a:spcPts val="2585"/>
              </a:lnSpc>
              <a:spcBef>
                <a:spcPct val="0"/>
              </a:spcBef>
            </a:pPr>
            <a:r>
              <a:rPr lang="en-US" sz="1846">
                <a:solidFill>
                  <a:srgbClr val="0A2038"/>
                </a:solidFill>
                <a:latin typeface="Telegraf"/>
                <a:ea typeface="Telegraf"/>
                <a:cs typeface="Telegraf"/>
                <a:sym typeface="Telegraf"/>
              </a:rPr>
              <a:t>We use the latest tools and methodologies to ensure timely and cost-effective delivery.</a:t>
            </a:r>
          </a:p>
        </p:txBody>
      </p:sp>
      <p:sp>
        <p:nvSpPr>
          <p:cNvPr id="19" name="TextBox 19"/>
          <p:cNvSpPr txBox="1"/>
          <p:nvPr/>
        </p:nvSpPr>
        <p:spPr>
          <a:xfrm>
            <a:off x="2126349" y="7701364"/>
            <a:ext cx="7363582" cy="655190"/>
          </a:xfrm>
          <a:prstGeom prst="rect">
            <a:avLst/>
          </a:prstGeom>
        </p:spPr>
        <p:txBody>
          <a:bodyPr lIns="0" tIns="0" rIns="0" bIns="0" rtlCol="0" anchor="t">
            <a:spAutoFit/>
          </a:bodyPr>
          <a:lstStyle/>
          <a:p>
            <a:pPr algn="l">
              <a:lnSpc>
                <a:spcPts val="2585"/>
              </a:lnSpc>
              <a:spcBef>
                <a:spcPct val="0"/>
              </a:spcBef>
            </a:pPr>
            <a:r>
              <a:rPr lang="en-US" sz="1846">
                <a:solidFill>
                  <a:srgbClr val="0A2038"/>
                </a:solidFill>
                <a:latin typeface="Telegraf"/>
                <a:ea typeface="Telegraf"/>
                <a:cs typeface="Telegraf"/>
                <a:sym typeface="Telegraf"/>
              </a:rPr>
              <a:t>From planning to execution, we provide continuous support and updates.</a:t>
            </a:r>
          </a:p>
        </p:txBody>
      </p:sp>
      <p:sp>
        <p:nvSpPr>
          <p:cNvPr id="20" name="TextBox 20"/>
          <p:cNvSpPr txBox="1"/>
          <p:nvPr/>
        </p:nvSpPr>
        <p:spPr>
          <a:xfrm>
            <a:off x="2126349" y="3347861"/>
            <a:ext cx="2448774" cy="473556"/>
          </a:xfrm>
          <a:prstGeom prst="rect">
            <a:avLst/>
          </a:prstGeom>
        </p:spPr>
        <p:txBody>
          <a:bodyPr lIns="0" tIns="0" rIns="0" bIns="0" rtlCol="0" anchor="t">
            <a:spAutoFit/>
          </a:bodyPr>
          <a:lstStyle/>
          <a:p>
            <a:pPr algn="l">
              <a:lnSpc>
                <a:spcPts val="3620"/>
              </a:lnSpc>
              <a:spcBef>
                <a:spcPct val="0"/>
              </a:spcBef>
            </a:pPr>
            <a:r>
              <a:rPr lang="en-US" sz="2586" b="1">
                <a:solidFill>
                  <a:srgbClr val="E43F58"/>
                </a:solidFill>
                <a:latin typeface="Telegraf Bold"/>
                <a:ea typeface="Telegraf Bold"/>
                <a:cs typeface="Telegraf Bold"/>
                <a:sym typeface="Telegraf Bold"/>
              </a:rPr>
              <a:t>Expertise:</a:t>
            </a:r>
          </a:p>
        </p:txBody>
      </p:sp>
      <p:sp>
        <p:nvSpPr>
          <p:cNvPr id="21" name="TextBox 21"/>
          <p:cNvSpPr txBox="1"/>
          <p:nvPr/>
        </p:nvSpPr>
        <p:spPr>
          <a:xfrm>
            <a:off x="2126349" y="4639782"/>
            <a:ext cx="2448774" cy="473556"/>
          </a:xfrm>
          <a:prstGeom prst="rect">
            <a:avLst/>
          </a:prstGeom>
        </p:spPr>
        <p:txBody>
          <a:bodyPr lIns="0" tIns="0" rIns="0" bIns="0" rtlCol="0" anchor="t">
            <a:spAutoFit/>
          </a:bodyPr>
          <a:lstStyle/>
          <a:p>
            <a:pPr algn="l">
              <a:lnSpc>
                <a:spcPts val="3620"/>
              </a:lnSpc>
              <a:spcBef>
                <a:spcPct val="0"/>
              </a:spcBef>
            </a:pPr>
            <a:r>
              <a:rPr lang="en-US" sz="2586" b="1">
                <a:solidFill>
                  <a:srgbClr val="E43F58"/>
                </a:solidFill>
                <a:latin typeface="Telegraf Bold"/>
                <a:ea typeface="Telegraf Bold"/>
                <a:cs typeface="Telegraf Bold"/>
                <a:sym typeface="Telegraf Bold"/>
              </a:rPr>
              <a:t>Customization: </a:t>
            </a:r>
          </a:p>
        </p:txBody>
      </p:sp>
      <p:sp>
        <p:nvSpPr>
          <p:cNvPr id="22" name="TextBox 22"/>
          <p:cNvSpPr txBox="1"/>
          <p:nvPr/>
        </p:nvSpPr>
        <p:spPr>
          <a:xfrm>
            <a:off x="2097763" y="5856768"/>
            <a:ext cx="2448774" cy="473556"/>
          </a:xfrm>
          <a:prstGeom prst="rect">
            <a:avLst/>
          </a:prstGeom>
        </p:spPr>
        <p:txBody>
          <a:bodyPr lIns="0" tIns="0" rIns="0" bIns="0" rtlCol="0" anchor="t">
            <a:spAutoFit/>
          </a:bodyPr>
          <a:lstStyle/>
          <a:p>
            <a:pPr algn="l">
              <a:lnSpc>
                <a:spcPts val="3620"/>
              </a:lnSpc>
              <a:spcBef>
                <a:spcPct val="0"/>
              </a:spcBef>
            </a:pPr>
            <a:r>
              <a:rPr lang="en-US" sz="2586" b="1">
                <a:solidFill>
                  <a:srgbClr val="E43F58"/>
                </a:solidFill>
                <a:latin typeface="Telegraf Bold"/>
                <a:ea typeface="Telegraf Bold"/>
                <a:cs typeface="Telegraf Bold"/>
                <a:sym typeface="Telegraf Bold"/>
              </a:rPr>
              <a:t>Efficiency: </a:t>
            </a:r>
          </a:p>
        </p:txBody>
      </p:sp>
      <p:sp>
        <p:nvSpPr>
          <p:cNvPr id="23" name="TextBox 23"/>
          <p:cNvSpPr txBox="1"/>
          <p:nvPr/>
        </p:nvSpPr>
        <p:spPr>
          <a:xfrm>
            <a:off x="2126349" y="7249049"/>
            <a:ext cx="2448774" cy="473556"/>
          </a:xfrm>
          <a:prstGeom prst="rect">
            <a:avLst/>
          </a:prstGeom>
        </p:spPr>
        <p:txBody>
          <a:bodyPr lIns="0" tIns="0" rIns="0" bIns="0" rtlCol="0" anchor="t">
            <a:spAutoFit/>
          </a:bodyPr>
          <a:lstStyle/>
          <a:p>
            <a:pPr algn="l">
              <a:lnSpc>
                <a:spcPts val="3620"/>
              </a:lnSpc>
              <a:spcBef>
                <a:spcPct val="0"/>
              </a:spcBef>
            </a:pPr>
            <a:r>
              <a:rPr lang="en-US" sz="2586" b="1">
                <a:solidFill>
                  <a:srgbClr val="E43F58"/>
                </a:solidFill>
                <a:latin typeface="Telegraf Bold"/>
                <a:ea typeface="Telegraf Bold"/>
                <a:cs typeface="Telegraf Bold"/>
                <a:sym typeface="Telegraf Bold"/>
              </a:rPr>
              <a:t>Support: </a:t>
            </a:r>
          </a:p>
        </p:txBody>
      </p:sp>
      <p:sp>
        <p:nvSpPr>
          <p:cNvPr id="24" name="TextBox 24"/>
          <p:cNvSpPr txBox="1"/>
          <p:nvPr/>
        </p:nvSpPr>
        <p:spPr>
          <a:xfrm>
            <a:off x="1028700" y="1979800"/>
            <a:ext cx="10256471" cy="1300139"/>
          </a:xfrm>
          <a:prstGeom prst="rect">
            <a:avLst/>
          </a:prstGeom>
        </p:spPr>
        <p:txBody>
          <a:bodyPr lIns="0" tIns="0" rIns="0" bIns="0" rtlCol="0" anchor="t">
            <a:spAutoFit/>
          </a:bodyPr>
          <a:lstStyle/>
          <a:p>
            <a:pPr algn="l">
              <a:lnSpc>
                <a:spcPts val="2585"/>
              </a:lnSpc>
            </a:pPr>
            <a:r>
              <a:rPr lang="en-US" sz="1846">
                <a:solidFill>
                  <a:srgbClr val="0A2038"/>
                </a:solidFill>
                <a:latin typeface="Telegraf"/>
                <a:ea typeface="Telegraf"/>
                <a:cs typeface="Telegraf"/>
                <a:sym typeface="Telegraf"/>
              </a:rPr>
              <a:t>We specialize in delivering top-notch project management solutions tailored to your unique needs. Whether you’re launching a new product, streamlining operations, or expanding your business, our expert team ensures every project is executed flawlessly from start to finish.</a:t>
            </a:r>
          </a:p>
          <a:p>
            <a:pPr algn="l">
              <a:lnSpc>
                <a:spcPts val="2585"/>
              </a:lnSpc>
              <a:spcBef>
                <a:spcPct val="0"/>
              </a:spcBef>
            </a:pPr>
            <a:endParaRPr lang="en-US" sz="1846">
              <a:solidFill>
                <a:srgbClr val="0A2038"/>
              </a:solidFill>
              <a:latin typeface="Telegraf"/>
              <a:ea typeface="Telegraf"/>
              <a:cs typeface="Telegraf"/>
              <a:sym typeface="Telegraf"/>
            </a:endParaRPr>
          </a:p>
        </p:txBody>
      </p:sp>
      <p:sp>
        <p:nvSpPr>
          <p:cNvPr id="25" name="TextBox 25"/>
          <p:cNvSpPr txBox="1"/>
          <p:nvPr/>
        </p:nvSpPr>
        <p:spPr>
          <a:xfrm>
            <a:off x="1028700" y="1449330"/>
            <a:ext cx="10256471" cy="477232"/>
          </a:xfrm>
          <a:prstGeom prst="rect">
            <a:avLst/>
          </a:prstGeom>
        </p:spPr>
        <p:txBody>
          <a:bodyPr lIns="0" tIns="0" rIns="0" bIns="0" rtlCol="0" anchor="t">
            <a:spAutoFit/>
          </a:bodyPr>
          <a:lstStyle/>
          <a:p>
            <a:pPr algn="l">
              <a:lnSpc>
                <a:spcPts val="3620"/>
              </a:lnSpc>
              <a:spcBef>
                <a:spcPct val="0"/>
              </a:spcBef>
            </a:pPr>
            <a:r>
              <a:rPr lang="en-US" sz="2586" b="1">
                <a:solidFill>
                  <a:srgbClr val="000000"/>
                </a:solidFill>
                <a:latin typeface="Telegraf Bold"/>
                <a:ea typeface="Telegraf Bold"/>
                <a:cs typeface="Telegraf Bold"/>
                <a:sym typeface="Telegraf Bold"/>
              </a:rPr>
              <a:t>Transform Your Vision into Reality with Our Project Services!</a:t>
            </a:r>
          </a:p>
        </p:txBody>
      </p:sp>
      <p:sp>
        <p:nvSpPr>
          <p:cNvPr id="26" name="TextBox 26"/>
          <p:cNvSpPr txBox="1"/>
          <p:nvPr/>
        </p:nvSpPr>
        <p:spPr>
          <a:xfrm>
            <a:off x="1028700" y="8902855"/>
            <a:ext cx="8115300" cy="765810"/>
          </a:xfrm>
          <a:prstGeom prst="rect">
            <a:avLst/>
          </a:prstGeom>
        </p:spPr>
        <p:txBody>
          <a:bodyPr lIns="0" tIns="0" rIns="0" bIns="0" rtlCol="0" anchor="t">
            <a:spAutoFit/>
          </a:bodyPr>
          <a:lstStyle/>
          <a:p>
            <a:pPr algn="ctr">
              <a:lnSpc>
                <a:spcPts val="2939"/>
              </a:lnSpc>
              <a:spcBef>
                <a:spcPct val="0"/>
              </a:spcBef>
            </a:pPr>
            <a:r>
              <a:rPr lang="en-US" sz="2099" b="1">
                <a:solidFill>
                  <a:srgbClr val="E43F58"/>
                </a:solidFill>
                <a:latin typeface="Telegraf Bold"/>
                <a:ea typeface="Telegraf Bold"/>
                <a:cs typeface="Telegraf Bold"/>
                <a:sym typeface="Telegraf Bold"/>
              </a:rPr>
              <a:t>Ready to take your projects to the next level? Contact us today and let’s make your vision a reality!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19175"/>
            <a:ext cx="9235241" cy="863600"/>
          </a:xfrm>
          <a:prstGeom prst="rect">
            <a:avLst/>
          </a:prstGeom>
        </p:spPr>
        <p:txBody>
          <a:bodyPr lIns="0" tIns="0" rIns="0" bIns="0" rtlCol="0" anchor="t">
            <a:spAutoFit/>
          </a:bodyPr>
          <a:lstStyle/>
          <a:p>
            <a:pPr marL="0" lvl="0" indent="0" algn="l">
              <a:lnSpc>
                <a:spcPts val="6698"/>
              </a:lnSpc>
              <a:spcBef>
                <a:spcPct val="0"/>
              </a:spcBef>
            </a:pPr>
            <a:r>
              <a:rPr lang="en-US" sz="5581" b="1" u="none" strike="noStrike">
                <a:solidFill>
                  <a:srgbClr val="E43F58"/>
                </a:solidFill>
                <a:latin typeface="Bebas Neue Bold"/>
                <a:ea typeface="Bebas Neue Bold"/>
                <a:cs typeface="Bebas Neue Bold"/>
                <a:sym typeface="Bebas Neue Bold"/>
              </a:rPr>
              <a:t>Managed Services</a:t>
            </a:r>
          </a:p>
        </p:txBody>
      </p:sp>
      <p:sp>
        <p:nvSpPr>
          <p:cNvPr id="3" name="Freeform 3"/>
          <p:cNvSpPr/>
          <p:nvPr/>
        </p:nvSpPr>
        <p:spPr>
          <a:xfrm rot="-401715">
            <a:off x="-3308047" y="7527693"/>
            <a:ext cx="22687202" cy="7742008"/>
          </a:xfrm>
          <a:custGeom>
            <a:avLst/>
            <a:gdLst/>
            <a:ahLst/>
            <a:cxnLst/>
            <a:rect l="l" t="t" r="r" b="b"/>
            <a:pathLst>
              <a:path w="22687202" h="7742008">
                <a:moveTo>
                  <a:pt x="0" y="0"/>
                </a:moveTo>
                <a:lnTo>
                  <a:pt x="22687202" y="0"/>
                </a:lnTo>
                <a:lnTo>
                  <a:pt x="22687202" y="7742008"/>
                </a:lnTo>
                <a:lnTo>
                  <a:pt x="0" y="774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3414124" y="337548"/>
            <a:ext cx="8579934" cy="8579934"/>
            <a:chOff x="0" y="0"/>
            <a:chExt cx="812800" cy="812800"/>
          </a:xfrm>
        </p:grpSpPr>
        <p:sp>
          <p:nvSpPr>
            <p:cNvPr id="5" name="Freeform 5"/>
            <p:cNvSpPr/>
            <p:nvPr/>
          </p:nvSpPr>
          <p:spPr>
            <a:xfrm>
              <a:off x="19809" y="19809"/>
              <a:ext cx="773182" cy="773182"/>
            </a:xfrm>
            <a:custGeom>
              <a:avLst/>
              <a:gdLst/>
              <a:ahLst/>
              <a:cxnLst/>
              <a:rect l="l" t="t" r="r" b="b"/>
              <a:pathLst>
                <a:path w="773182" h="773182">
                  <a:moveTo>
                    <a:pt x="420407" y="14007"/>
                  </a:moveTo>
                  <a:lnTo>
                    <a:pt x="759175" y="352775"/>
                  </a:lnTo>
                  <a:cubicBezTo>
                    <a:pt x="768143" y="361743"/>
                    <a:pt x="773182" y="373907"/>
                    <a:pt x="773182" y="386591"/>
                  </a:cubicBezTo>
                  <a:cubicBezTo>
                    <a:pt x="773182" y="399275"/>
                    <a:pt x="768143" y="411439"/>
                    <a:pt x="759175" y="420407"/>
                  </a:cubicBezTo>
                  <a:lnTo>
                    <a:pt x="420407" y="759175"/>
                  </a:lnTo>
                  <a:cubicBezTo>
                    <a:pt x="411439" y="768143"/>
                    <a:pt x="399275" y="773182"/>
                    <a:pt x="386591" y="773182"/>
                  </a:cubicBezTo>
                  <a:cubicBezTo>
                    <a:pt x="373907" y="773182"/>
                    <a:pt x="361743" y="768143"/>
                    <a:pt x="352775" y="759175"/>
                  </a:cubicBezTo>
                  <a:lnTo>
                    <a:pt x="14007" y="420407"/>
                  </a:lnTo>
                  <a:cubicBezTo>
                    <a:pt x="5039" y="411439"/>
                    <a:pt x="0" y="399275"/>
                    <a:pt x="0" y="386591"/>
                  </a:cubicBezTo>
                  <a:cubicBezTo>
                    <a:pt x="0" y="373907"/>
                    <a:pt x="5039" y="361743"/>
                    <a:pt x="14007" y="352775"/>
                  </a:cubicBezTo>
                  <a:lnTo>
                    <a:pt x="352775" y="14007"/>
                  </a:lnTo>
                  <a:cubicBezTo>
                    <a:pt x="361743" y="5039"/>
                    <a:pt x="373907" y="0"/>
                    <a:pt x="386591" y="0"/>
                  </a:cubicBezTo>
                  <a:cubicBezTo>
                    <a:pt x="399275" y="0"/>
                    <a:pt x="411439" y="5039"/>
                    <a:pt x="420407" y="14007"/>
                  </a:cubicBezTo>
                  <a:close/>
                </a:path>
              </a:pathLst>
            </a:custGeom>
            <a:blipFill>
              <a:blip r:embed="rId4"/>
              <a:stretch>
                <a:fillRect l="-25046" r="-25046"/>
              </a:stretch>
            </a:blipFill>
            <a:ln w="190500" cap="rnd">
              <a:solidFill>
                <a:srgbClr val="E43F58"/>
              </a:solidFill>
              <a:prstDash val="solid"/>
              <a:round/>
            </a:ln>
          </p:spPr>
          <p:txBody>
            <a:bodyPr/>
            <a:lstStyle/>
            <a:p>
              <a:endParaRPr lang="en-US"/>
            </a:p>
          </p:txBody>
        </p:sp>
      </p:grpSp>
      <p:grpSp>
        <p:nvGrpSpPr>
          <p:cNvPr id="6" name="Group 6"/>
          <p:cNvGrpSpPr/>
          <p:nvPr/>
        </p:nvGrpSpPr>
        <p:grpSpPr>
          <a:xfrm>
            <a:off x="1475311" y="3595499"/>
            <a:ext cx="4494476" cy="647931"/>
            <a:chOff x="0" y="0"/>
            <a:chExt cx="1183730" cy="170649"/>
          </a:xfrm>
        </p:grpSpPr>
        <p:sp>
          <p:nvSpPr>
            <p:cNvPr id="7" name="Freeform 7"/>
            <p:cNvSpPr/>
            <p:nvPr/>
          </p:nvSpPr>
          <p:spPr>
            <a:xfrm>
              <a:off x="0" y="0"/>
              <a:ext cx="1183730" cy="170649"/>
            </a:xfrm>
            <a:custGeom>
              <a:avLst/>
              <a:gdLst/>
              <a:ahLst/>
              <a:cxnLst/>
              <a:rect l="l" t="t" r="r" b="b"/>
              <a:pathLst>
                <a:path w="1183730" h="170649">
                  <a:moveTo>
                    <a:pt x="65457" y="0"/>
                  </a:moveTo>
                  <a:lnTo>
                    <a:pt x="1118274" y="0"/>
                  </a:lnTo>
                  <a:cubicBezTo>
                    <a:pt x="1135634" y="0"/>
                    <a:pt x="1152283" y="6896"/>
                    <a:pt x="1164558" y="19172"/>
                  </a:cubicBezTo>
                  <a:cubicBezTo>
                    <a:pt x="1176834" y="31447"/>
                    <a:pt x="1183730" y="48096"/>
                    <a:pt x="1183730" y="65457"/>
                  </a:cubicBezTo>
                  <a:lnTo>
                    <a:pt x="1183730" y="105192"/>
                  </a:lnTo>
                  <a:cubicBezTo>
                    <a:pt x="1183730" y="122552"/>
                    <a:pt x="1176834" y="139201"/>
                    <a:pt x="1164558" y="151477"/>
                  </a:cubicBezTo>
                  <a:cubicBezTo>
                    <a:pt x="1152283" y="163752"/>
                    <a:pt x="1135634" y="170649"/>
                    <a:pt x="1118274" y="170649"/>
                  </a:cubicBezTo>
                  <a:lnTo>
                    <a:pt x="65457" y="170649"/>
                  </a:lnTo>
                  <a:cubicBezTo>
                    <a:pt x="48096" y="170649"/>
                    <a:pt x="31447" y="163752"/>
                    <a:pt x="19172" y="151477"/>
                  </a:cubicBezTo>
                  <a:cubicBezTo>
                    <a:pt x="6896" y="139201"/>
                    <a:pt x="0" y="122552"/>
                    <a:pt x="0" y="105192"/>
                  </a:cubicBezTo>
                  <a:lnTo>
                    <a:pt x="0" y="65457"/>
                  </a:lnTo>
                  <a:cubicBezTo>
                    <a:pt x="0" y="48096"/>
                    <a:pt x="6896" y="31447"/>
                    <a:pt x="19172" y="19172"/>
                  </a:cubicBezTo>
                  <a:cubicBezTo>
                    <a:pt x="31447" y="6896"/>
                    <a:pt x="48096" y="0"/>
                    <a:pt x="65457" y="0"/>
                  </a:cubicBezTo>
                  <a:close/>
                </a:path>
              </a:pathLst>
            </a:custGeom>
            <a:solidFill>
              <a:srgbClr val="123655"/>
            </a:solidFill>
          </p:spPr>
          <p:txBody>
            <a:bodyPr/>
            <a:lstStyle/>
            <a:p>
              <a:endParaRPr lang="en-US"/>
            </a:p>
          </p:txBody>
        </p:sp>
        <p:sp>
          <p:nvSpPr>
            <p:cNvPr id="8" name="TextBox 8"/>
            <p:cNvSpPr txBox="1"/>
            <p:nvPr/>
          </p:nvSpPr>
          <p:spPr>
            <a:xfrm>
              <a:off x="0" y="-38100"/>
              <a:ext cx="1183730" cy="20874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061096" y="3505250"/>
            <a:ext cx="828430" cy="828430"/>
          </a:xfrm>
          <a:custGeom>
            <a:avLst/>
            <a:gdLst/>
            <a:ahLst/>
            <a:cxnLst/>
            <a:rect l="l" t="t" r="r" b="b"/>
            <a:pathLst>
              <a:path w="828430" h="828430">
                <a:moveTo>
                  <a:pt x="0" y="0"/>
                </a:moveTo>
                <a:lnTo>
                  <a:pt x="828430" y="0"/>
                </a:lnTo>
                <a:lnTo>
                  <a:pt x="828430" y="828430"/>
                </a:lnTo>
                <a:lnTo>
                  <a:pt x="0" y="8284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 name="Group 10"/>
          <p:cNvGrpSpPr/>
          <p:nvPr/>
        </p:nvGrpSpPr>
        <p:grpSpPr>
          <a:xfrm>
            <a:off x="1475311" y="5397526"/>
            <a:ext cx="4494476" cy="647931"/>
            <a:chOff x="0" y="0"/>
            <a:chExt cx="1183730" cy="170649"/>
          </a:xfrm>
        </p:grpSpPr>
        <p:sp>
          <p:nvSpPr>
            <p:cNvPr id="11" name="Freeform 11"/>
            <p:cNvSpPr/>
            <p:nvPr/>
          </p:nvSpPr>
          <p:spPr>
            <a:xfrm>
              <a:off x="0" y="0"/>
              <a:ext cx="1183730" cy="170649"/>
            </a:xfrm>
            <a:custGeom>
              <a:avLst/>
              <a:gdLst/>
              <a:ahLst/>
              <a:cxnLst/>
              <a:rect l="l" t="t" r="r" b="b"/>
              <a:pathLst>
                <a:path w="1183730" h="170649">
                  <a:moveTo>
                    <a:pt x="65457" y="0"/>
                  </a:moveTo>
                  <a:lnTo>
                    <a:pt x="1118274" y="0"/>
                  </a:lnTo>
                  <a:cubicBezTo>
                    <a:pt x="1135634" y="0"/>
                    <a:pt x="1152283" y="6896"/>
                    <a:pt x="1164558" y="19172"/>
                  </a:cubicBezTo>
                  <a:cubicBezTo>
                    <a:pt x="1176834" y="31447"/>
                    <a:pt x="1183730" y="48096"/>
                    <a:pt x="1183730" y="65457"/>
                  </a:cubicBezTo>
                  <a:lnTo>
                    <a:pt x="1183730" y="105192"/>
                  </a:lnTo>
                  <a:cubicBezTo>
                    <a:pt x="1183730" y="122552"/>
                    <a:pt x="1176834" y="139201"/>
                    <a:pt x="1164558" y="151477"/>
                  </a:cubicBezTo>
                  <a:cubicBezTo>
                    <a:pt x="1152283" y="163752"/>
                    <a:pt x="1135634" y="170649"/>
                    <a:pt x="1118274" y="170649"/>
                  </a:cubicBezTo>
                  <a:lnTo>
                    <a:pt x="65457" y="170649"/>
                  </a:lnTo>
                  <a:cubicBezTo>
                    <a:pt x="48096" y="170649"/>
                    <a:pt x="31447" y="163752"/>
                    <a:pt x="19172" y="151477"/>
                  </a:cubicBezTo>
                  <a:cubicBezTo>
                    <a:pt x="6896" y="139201"/>
                    <a:pt x="0" y="122552"/>
                    <a:pt x="0" y="105192"/>
                  </a:cubicBezTo>
                  <a:lnTo>
                    <a:pt x="0" y="65457"/>
                  </a:lnTo>
                  <a:cubicBezTo>
                    <a:pt x="0" y="48096"/>
                    <a:pt x="6896" y="31447"/>
                    <a:pt x="19172" y="19172"/>
                  </a:cubicBezTo>
                  <a:cubicBezTo>
                    <a:pt x="31447" y="6896"/>
                    <a:pt x="48096" y="0"/>
                    <a:pt x="65457" y="0"/>
                  </a:cubicBezTo>
                  <a:close/>
                </a:path>
              </a:pathLst>
            </a:custGeom>
            <a:solidFill>
              <a:srgbClr val="123655"/>
            </a:solidFill>
          </p:spPr>
          <p:txBody>
            <a:bodyPr/>
            <a:lstStyle/>
            <a:p>
              <a:endParaRPr lang="en-US"/>
            </a:p>
          </p:txBody>
        </p:sp>
        <p:sp>
          <p:nvSpPr>
            <p:cNvPr id="12" name="TextBox 12"/>
            <p:cNvSpPr txBox="1"/>
            <p:nvPr/>
          </p:nvSpPr>
          <p:spPr>
            <a:xfrm>
              <a:off x="0" y="-38100"/>
              <a:ext cx="1183730" cy="208749"/>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61096" y="5307277"/>
            <a:ext cx="828430" cy="828430"/>
          </a:xfrm>
          <a:custGeom>
            <a:avLst/>
            <a:gdLst/>
            <a:ahLst/>
            <a:cxnLst/>
            <a:rect l="l" t="t" r="r" b="b"/>
            <a:pathLst>
              <a:path w="828430" h="828430">
                <a:moveTo>
                  <a:pt x="0" y="0"/>
                </a:moveTo>
                <a:lnTo>
                  <a:pt x="828430" y="0"/>
                </a:lnTo>
                <a:lnTo>
                  <a:pt x="828430" y="828429"/>
                </a:lnTo>
                <a:lnTo>
                  <a:pt x="0" y="8284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4"/>
          <p:cNvSpPr txBox="1"/>
          <p:nvPr/>
        </p:nvSpPr>
        <p:spPr>
          <a:xfrm>
            <a:off x="1269621" y="4366873"/>
            <a:ext cx="4700166" cy="903078"/>
          </a:xfrm>
          <a:prstGeom prst="rect">
            <a:avLst/>
          </a:prstGeom>
        </p:spPr>
        <p:txBody>
          <a:bodyPr lIns="0" tIns="0" rIns="0" bIns="0" rtlCol="0" anchor="t">
            <a:spAutoFit/>
          </a:bodyPr>
          <a:lstStyle/>
          <a:p>
            <a:pPr algn="l">
              <a:lnSpc>
                <a:spcPts val="2376"/>
              </a:lnSpc>
            </a:pPr>
            <a:r>
              <a:rPr lang="en-US" sz="1697">
                <a:solidFill>
                  <a:srgbClr val="0A2038"/>
                </a:solidFill>
                <a:latin typeface="Telegraf"/>
                <a:ea typeface="Telegraf"/>
                <a:cs typeface="Telegraf"/>
                <a:sym typeface="Telegraf"/>
              </a:rPr>
              <a:t>We continuously monitor your systems to prevent issues before they arise.</a:t>
            </a:r>
          </a:p>
          <a:p>
            <a:pPr algn="l">
              <a:lnSpc>
                <a:spcPts val="2376"/>
              </a:lnSpc>
              <a:spcBef>
                <a:spcPct val="0"/>
              </a:spcBef>
            </a:pPr>
            <a:endParaRPr lang="en-US" sz="1697">
              <a:solidFill>
                <a:srgbClr val="0A2038"/>
              </a:solidFill>
              <a:latin typeface="Telegraf"/>
              <a:ea typeface="Telegraf"/>
              <a:cs typeface="Telegraf"/>
              <a:sym typeface="Telegraf"/>
            </a:endParaRPr>
          </a:p>
        </p:txBody>
      </p:sp>
      <p:grpSp>
        <p:nvGrpSpPr>
          <p:cNvPr id="15" name="Group 15"/>
          <p:cNvGrpSpPr/>
          <p:nvPr/>
        </p:nvGrpSpPr>
        <p:grpSpPr>
          <a:xfrm>
            <a:off x="7621339" y="3571542"/>
            <a:ext cx="4494476" cy="647931"/>
            <a:chOff x="0" y="0"/>
            <a:chExt cx="1183730" cy="170649"/>
          </a:xfrm>
        </p:grpSpPr>
        <p:sp>
          <p:nvSpPr>
            <p:cNvPr id="16" name="Freeform 16"/>
            <p:cNvSpPr/>
            <p:nvPr/>
          </p:nvSpPr>
          <p:spPr>
            <a:xfrm>
              <a:off x="0" y="0"/>
              <a:ext cx="1183730" cy="170649"/>
            </a:xfrm>
            <a:custGeom>
              <a:avLst/>
              <a:gdLst/>
              <a:ahLst/>
              <a:cxnLst/>
              <a:rect l="l" t="t" r="r" b="b"/>
              <a:pathLst>
                <a:path w="1183730" h="170649">
                  <a:moveTo>
                    <a:pt x="65457" y="0"/>
                  </a:moveTo>
                  <a:lnTo>
                    <a:pt x="1118274" y="0"/>
                  </a:lnTo>
                  <a:cubicBezTo>
                    <a:pt x="1135634" y="0"/>
                    <a:pt x="1152283" y="6896"/>
                    <a:pt x="1164558" y="19172"/>
                  </a:cubicBezTo>
                  <a:cubicBezTo>
                    <a:pt x="1176834" y="31447"/>
                    <a:pt x="1183730" y="48096"/>
                    <a:pt x="1183730" y="65457"/>
                  </a:cubicBezTo>
                  <a:lnTo>
                    <a:pt x="1183730" y="105192"/>
                  </a:lnTo>
                  <a:cubicBezTo>
                    <a:pt x="1183730" y="122552"/>
                    <a:pt x="1176834" y="139201"/>
                    <a:pt x="1164558" y="151477"/>
                  </a:cubicBezTo>
                  <a:cubicBezTo>
                    <a:pt x="1152283" y="163752"/>
                    <a:pt x="1135634" y="170649"/>
                    <a:pt x="1118274" y="170649"/>
                  </a:cubicBezTo>
                  <a:lnTo>
                    <a:pt x="65457" y="170649"/>
                  </a:lnTo>
                  <a:cubicBezTo>
                    <a:pt x="48096" y="170649"/>
                    <a:pt x="31447" y="163752"/>
                    <a:pt x="19172" y="151477"/>
                  </a:cubicBezTo>
                  <a:cubicBezTo>
                    <a:pt x="6896" y="139201"/>
                    <a:pt x="0" y="122552"/>
                    <a:pt x="0" y="105192"/>
                  </a:cubicBezTo>
                  <a:lnTo>
                    <a:pt x="0" y="65457"/>
                  </a:lnTo>
                  <a:cubicBezTo>
                    <a:pt x="0" y="48096"/>
                    <a:pt x="6896" y="31447"/>
                    <a:pt x="19172" y="19172"/>
                  </a:cubicBezTo>
                  <a:cubicBezTo>
                    <a:pt x="31447" y="6896"/>
                    <a:pt x="48096" y="0"/>
                    <a:pt x="65457" y="0"/>
                  </a:cubicBezTo>
                  <a:close/>
                </a:path>
              </a:pathLst>
            </a:custGeom>
            <a:solidFill>
              <a:srgbClr val="123655"/>
            </a:solidFill>
          </p:spPr>
          <p:txBody>
            <a:bodyPr/>
            <a:lstStyle/>
            <a:p>
              <a:endParaRPr lang="en-US"/>
            </a:p>
          </p:txBody>
        </p:sp>
        <p:sp>
          <p:nvSpPr>
            <p:cNvPr id="17" name="TextBox 17"/>
            <p:cNvSpPr txBox="1"/>
            <p:nvPr/>
          </p:nvSpPr>
          <p:spPr>
            <a:xfrm>
              <a:off x="0" y="-38100"/>
              <a:ext cx="1183730" cy="208749"/>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7207124" y="3481293"/>
            <a:ext cx="828430" cy="828430"/>
          </a:xfrm>
          <a:custGeom>
            <a:avLst/>
            <a:gdLst/>
            <a:ahLst/>
            <a:cxnLst/>
            <a:rect l="l" t="t" r="r" b="b"/>
            <a:pathLst>
              <a:path w="828430" h="828430">
                <a:moveTo>
                  <a:pt x="0" y="0"/>
                </a:moveTo>
                <a:lnTo>
                  <a:pt x="828430" y="0"/>
                </a:lnTo>
                <a:lnTo>
                  <a:pt x="828430" y="828430"/>
                </a:lnTo>
                <a:lnTo>
                  <a:pt x="0" y="8284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9"/>
          <p:cNvGrpSpPr/>
          <p:nvPr/>
        </p:nvGrpSpPr>
        <p:grpSpPr>
          <a:xfrm>
            <a:off x="7653735" y="5397526"/>
            <a:ext cx="4494476" cy="647931"/>
            <a:chOff x="0" y="0"/>
            <a:chExt cx="1183730" cy="170649"/>
          </a:xfrm>
        </p:grpSpPr>
        <p:sp>
          <p:nvSpPr>
            <p:cNvPr id="20" name="Freeform 20"/>
            <p:cNvSpPr/>
            <p:nvPr/>
          </p:nvSpPr>
          <p:spPr>
            <a:xfrm>
              <a:off x="0" y="0"/>
              <a:ext cx="1183730" cy="170649"/>
            </a:xfrm>
            <a:custGeom>
              <a:avLst/>
              <a:gdLst/>
              <a:ahLst/>
              <a:cxnLst/>
              <a:rect l="l" t="t" r="r" b="b"/>
              <a:pathLst>
                <a:path w="1183730" h="170649">
                  <a:moveTo>
                    <a:pt x="65457" y="0"/>
                  </a:moveTo>
                  <a:lnTo>
                    <a:pt x="1118274" y="0"/>
                  </a:lnTo>
                  <a:cubicBezTo>
                    <a:pt x="1135634" y="0"/>
                    <a:pt x="1152283" y="6896"/>
                    <a:pt x="1164558" y="19172"/>
                  </a:cubicBezTo>
                  <a:cubicBezTo>
                    <a:pt x="1176834" y="31447"/>
                    <a:pt x="1183730" y="48096"/>
                    <a:pt x="1183730" y="65457"/>
                  </a:cubicBezTo>
                  <a:lnTo>
                    <a:pt x="1183730" y="105192"/>
                  </a:lnTo>
                  <a:cubicBezTo>
                    <a:pt x="1183730" y="122552"/>
                    <a:pt x="1176834" y="139201"/>
                    <a:pt x="1164558" y="151477"/>
                  </a:cubicBezTo>
                  <a:cubicBezTo>
                    <a:pt x="1152283" y="163752"/>
                    <a:pt x="1135634" y="170649"/>
                    <a:pt x="1118274" y="170649"/>
                  </a:cubicBezTo>
                  <a:lnTo>
                    <a:pt x="65457" y="170649"/>
                  </a:lnTo>
                  <a:cubicBezTo>
                    <a:pt x="48096" y="170649"/>
                    <a:pt x="31447" y="163752"/>
                    <a:pt x="19172" y="151477"/>
                  </a:cubicBezTo>
                  <a:cubicBezTo>
                    <a:pt x="6896" y="139201"/>
                    <a:pt x="0" y="122552"/>
                    <a:pt x="0" y="105192"/>
                  </a:cubicBezTo>
                  <a:lnTo>
                    <a:pt x="0" y="65457"/>
                  </a:lnTo>
                  <a:cubicBezTo>
                    <a:pt x="0" y="48096"/>
                    <a:pt x="6896" y="31447"/>
                    <a:pt x="19172" y="19172"/>
                  </a:cubicBezTo>
                  <a:cubicBezTo>
                    <a:pt x="31447" y="6896"/>
                    <a:pt x="48096" y="0"/>
                    <a:pt x="65457" y="0"/>
                  </a:cubicBezTo>
                  <a:close/>
                </a:path>
              </a:pathLst>
            </a:custGeom>
            <a:solidFill>
              <a:srgbClr val="123655"/>
            </a:solidFill>
          </p:spPr>
          <p:txBody>
            <a:bodyPr/>
            <a:lstStyle/>
            <a:p>
              <a:endParaRPr lang="en-US"/>
            </a:p>
          </p:txBody>
        </p:sp>
        <p:sp>
          <p:nvSpPr>
            <p:cNvPr id="21" name="TextBox 21"/>
            <p:cNvSpPr txBox="1"/>
            <p:nvPr/>
          </p:nvSpPr>
          <p:spPr>
            <a:xfrm>
              <a:off x="0" y="-38100"/>
              <a:ext cx="1183730" cy="208749"/>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7239520" y="5307277"/>
            <a:ext cx="828430" cy="828430"/>
          </a:xfrm>
          <a:custGeom>
            <a:avLst/>
            <a:gdLst/>
            <a:ahLst/>
            <a:cxnLst/>
            <a:rect l="l" t="t" r="r" b="b"/>
            <a:pathLst>
              <a:path w="828430" h="828430">
                <a:moveTo>
                  <a:pt x="0" y="0"/>
                </a:moveTo>
                <a:lnTo>
                  <a:pt x="828430" y="0"/>
                </a:lnTo>
                <a:lnTo>
                  <a:pt x="828430" y="828429"/>
                </a:lnTo>
                <a:lnTo>
                  <a:pt x="0" y="8284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13895728" y="1320008"/>
            <a:ext cx="881756" cy="491579"/>
          </a:xfrm>
          <a:custGeom>
            <a:avLst/>
            <a:gdLst/>
            <a:ahLst/>
            <a:cxnLst/>
            <a:rect l="l" t="t" r="r" b="b"/>
            <a:pathLst>
              <a:path w="881756" h="491579">
                <a:moveTo>
                  <a:pt x="0" y="0"/>
                </a:moveTo>
                <a:lnTo>
                  <a:pt x="881756" y="0"/>
                </a:lnTo>
                <a:lnTo>
                  <a:pt x="881756" y="491579"/>
                </a:lnTo>
                <a:lnTo>
                  <a:pt x="0" y="4915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TextBox 24"/>
          <p:cNvSpPr txBox="1"/>
          <p:nvPr/>
        </p:nvSpPr>
        <p:spPr>
          <a:xfrm>
            <a:off x="2129581" y="3685758"/>
            <a:ext cx="3185935" cy="391345"/>
          </a:xfrm>
          <a:prstGeom prst="rect">
            <a:avLst/>
          </a:prstGeom>
        </p:spPr>
        <p:txBody>
          <a:bodyPr lIns="0" tIns="0" rIns="0" bIns="0" rtlCol="0" anchor="t">
            <a:spAutoFit/>
          </a:bodyPr>
          <a:lstStyle/>
          <a:p>
            <a:pPr algn="l">
              <a:lnSpc>
                <a:spcPts val="2940"/>
              </a:lnSpc>
              <a:spcBef>
                <a:spcPct val="0"/>
              </a:spcBef>
            </a:pPr>
            <a:r>
              <a:rPr lang="en-US" sz="2100" b="1">
                <a:solidFill>
                  <a:srgbClr val="FFFFFF"/>
                </a:solidFill>
                <a:latin typeface="Telegraf Bold"/>
                <a:ea typeface="Telegraf Bold"/>
                <a:cs typeface="Telegraf Bold"/>
                <a:sym typeface="Telegraf Bold"/>
              </a:rPr>
              <a:t>Proactive Monitoring: </a:t>
            </a:r>
          </a:p>
        </p:txBody>
      </p:sp>
      <p:sp>
        <p:nvSpPr>
          <p:cNvPr id="25" name="TextBox 25"/>
          <p:cNvSpPr txBox="1"/>
          <p:nvPr/>
        </p:nvSpPr>
        <p:spPr>
          <a:xfrm>
            <a:off x="2129581" y="5488252"/>
            <a:ext cx="3218331" cy="391345"/>
          </a:xfrm>
          <a:prstGeom prst="rect">
            <a:avLst/>
          </a:prstGeom>
        </p:spPr>
        <p:txBody>
          <a:bodyPr lIns="0" tIns="0" rIns="0" bIns="0" rtlCol="0" anchor="t">
            <a:spAutoFit/>
          </a:bodyPr>
          <a:lstStyle/>
          <a:p>
            <a:pPr algn="l">
              <a:lnSpc>
                <a:spcPts val="2940"/>
              </a:lnSpc>
              <a:spcBef>
                <a:spcPct val="0"/>
              </a:spcBef>
            </a:pPr>
            <a:r>
              <a:rPr lang="en-US" sz="2100" b="1">
                <a:solidFill>
                  <a:srgbClr val="FFFFFF"/>
                </a:solidFill>
                <a:latin typeface="Telegraf Bold"/>
                <a:ea typeface="Telegraf Bold"/>
                <a:cs typeface="Telegraf Bold"/>
                <a:sym typeface="Telegraf Bold"/>
              </a:rPr>
              <a:t>Cost Efficiency: </a:t>
            </a:r>
          </a:p>
        </p:txBody>
      </p:sp>
      <p:sp>
        <p:nvSpPr>
          <p:cNvPr id="26" name="TextBox 26"/>
          <p:cNvSpPr txBox="1"/>
          <p:nvPr/>
        </p:nvSpPr>
        <p:spPr>
          <a:xfrm>
            <a:off x="8275610" y="3685758"/>
            <a:ext cx="3185935" cy="391345"/>
          </a:xfrm>
          <a:prstGeom prst="rect">
            <a:avLst/>
          </a:prstGeom>
        </p:spPr>
        <p:txBody>
          <a:bodyPr lIns="0" tIns="0" rIns="0" bIns="0" rtlCol="0" anchor="t">
            <a:spAutoFit/>
          </a:bodyPr>
          <a:lstStyle/>
          <a:p>
            <a:pPr algn="l">
              <a:lnSpc>
                <a:spcPts val="2940"/>
              </a:lnSpc>
              <a:spcBef>
                <a:spcPct val="0"/>
              </a:spcBef>
            </a:pPr>
            <a:r>
              <a:rPr lang="en-US" sz="2100" b="1">
                <a:solidFill>
                  <a:srgbClr val="FFFFFF"/>
                </a:solidFill>
                <a:latin typeface="Telegraf Bold"/>
                <a:ea typeface="Telegraf Bold"/>
                <a:cs typeface="Telegraf Bold"/>
                <a:sym typeface="Telegraf Bold"/>
              </a:rPr>
              <a:t>Security:</a:t>
            </a:r>
          </a:p>
        </p:txBody>
      </p:sp>
      <p:sp>
        <p:nvSpPr>
          <p:cNvPr id="27" name="TextBox 27"/>
          <p:cNvSpPr txBox="1"/>
          <p:nvPr/>
        </p:nvSpPr>
        <p:spPr>
          <a:xfrm>
            <a:off x="8308005" y="5488252"/>
            <a:ext cx="3185935" cy="391345"/>
          </a:xfrm>
          <a:prstGeom prst="rect">
            <a:avLst/>
          </a:prstGeom>
        </p:spPr>
        <p:txBody>
          <a:bodyPr lIns="0" tIns="0" rIns="0" bIns="0" rtlCol="0" anchor="t">
            <a:spAutoFit/>
          </a:bodyPr>
          <a:lstStyle/>
          <a:p>
            <a:pPr algn="l">
              <a:lnSpc>
                <a:spcPts val="2940"/>
              </a:lnSpc>
              <a:spcBef>
                <a:spcPct val="0"/>
              </a:spcBef>
            </a:pPr>
            <a:r>
              <a:rPr lang="en-US" sz="2100" b="1">
                <a:solidFill>
                  <a:srgbClr val="FFFFFF"/>
                </a:solidFill>
                <a:latin typeface="Telegraf Bold"/>
                <a:ea typeface="Telegraf Bold"/>
                <a:cs typeface="Telegraf Bold"/>
                <a:sym typeface="Telegraf Bold"/>
              </a:rPr>
              <a:t>Expert Support: </a:t>
            </a:r>
          </a:p>
        </p:txBody>
      </p:sp>
      <p:sp>
        <p:nvSpPr>
          <p:cNvPr id="28" name="TextBox 28"/>
          <p:cNvSpPr txBox="1"/>
          <p:nvPr/>
        </p:nvSpPr>
        <p:spPr>
          <a:xfrm>
            <a:off x="1061096" y="2256332"/>
            <a:ext cx="11054720" cy="977665"/>
          </a:xfrm>
          <a:prstGeom prst="rect">
            <a:avLst/>
          </a:prstGeom>
        </p:spPr>
        <p:txBody>
          <a:bodyPr lIns="0" tIns="0" rIns="0" bIns="0" rtlCol="0" anchor="t">
            <a:spAutoFit/>
          </a:bodyPr>
          <a:lstStyle/>
          <a:p>
            <a:pPr algn="l">
              <a:lnSpc>
                <a:spcPts val="2585"/>
              </a:lnSpc>
              <a:spcBef>
                <a:spcPct val="0"/>
              </a:spcBef>
            </a:pPr>
            <a:r>
              <a:rPr lang="en-US" sz="1846">
                <a:solidFill>
                  <a:srgbClr val="0A2038"/>
                </a:solidFill>
                <a:latin typeface="Telegraf"/>
                <a:ea typeface="Telegraf"/>
                <a:cs typeface="Telegraf"/>
                <a:sym typeface="Telegraf"/>
              </a:rPr>
              <a:t>We provide comprehensive managed services designed to optimize your IT infrastructure and enhance your business operations. Our expert team ensures your systems run smoothly, securely, and efficiently, allowing you to focus on what you do best.</a:t>
            </a:r>
          </a:p>
        </p:txBody>
      </p:sp>
      <p:sp>
        <p:nvSpPr>
          <p:cNvPr id="29" name="TextBox 29"/>
          <p:cNvSpPr txBox="1"/>
          <p:nvPr/>
        </p:nvSpPr>
        <p:spPr>
          <a:xfrm>
            <a:off x="1061096" y="1725862"/>
            <a:ext cx="10256471" cy="477232"/>
          </a:xfrm>
          <a:prstGeom prst="rect">
            <a:avLst/>
          </a:prstGeom>
        </p:spPr>
        <p:txBody>
          <a:bodyPr lIns="0" tIns="0" rIns="0" bIns="0" rtlCol="0" anchor="t">
            <a:spAutoFit/>
          </a:bodyPr>
          <a:lstStyle/>
          <a:p>
            <a:pPr algn="l">
              <a:lnSpc>
                <a:spcPts val="3620"/>
              </a:lnSpc>
              <a:spcBef>
                <a:spcPct val="0"/>
              </a:spcBef>
            </a:pPr>
            <a:r>
              <a:rPr lang="en-US" sz="2586" b="1">
                <a:solidFill>
                  <a:srgbClr val="000000"/>
                </a:solidFill>
                <a:latin typeface="Telegraf Bold"/>
                <a:ea typeface="Telegraf Bold"/>
                <a:cs typeface="Telegraf Bold"/>
                <a:sym typeface="Telegraf Bold"/>
              </a:rPr>
              <a:t>Elevate Your Business with Our Managed Services!</a:t>
            </a:r>
          </a:p>
        </p:txBody>
      </p:sp>
      <p:sp>
        <p:nvSpPr>
          <p:cNvPr id="30" name="TextBox 30"/>
          <p:cNvSpPr txBox="1"/>
          <p:nvPr/>
        </p:nvSpPr>
        <p:spPr>
          <a:xfrm>
            <a:off x="7341872" y="4366873"/>
            <a:ext cx="4700166" cy="903078"/>
          </a:xfrm>
          <a:prstGeom prst="rect">
            <a:avLst/>
          </a:prstGeom>
        </p:spPr>
        <p:txBody>
          <a:bodyPr lIns="0" tIns="0" rIns="0" bIns="0" rtlCol="0" anchor="t">
            <a:spAutoFit/>
          </a:bodyPr>
          <a:lstStyle/>
          <a:p>
            <a:pPr algn="l">
              <a:lnSpc>
                <a:spcPts val="2376"/>
              </a:lnSpc>
              <a:spcBef>
                <a:spcPct val="0"/>
              </a:spcBef>
            </a:pPr>
            <a:r>
              <a:rPr lang="en-US" sz="1697">
                <a:solidFill>
                  <a:srgbClr val="0A2038"/>
                </a:solidFill>
                <a:latin typeface="Telegraf"/>
                <a:ea typeface="Telegraf"/>
                <a:cs typeface="Telegraf"/>
                <a:sym typeface="Telegraf"/>
              </a:rPr>
              <a:t>Our robust security measures protect your data and ensure compliance with industry standards.</a:t>
            </a:r>
          </a:p>
        </p:txBody>
      </p:sp>
      <p:sp>
        <p:nvSpPr>
          <p:cNvPr id="31" name="TextBox 31"/>
          <p:cNvSpPr txBox="1"/>
          <p:nvPr/>
        </p:nvSpPr>
        <p:spPr>
          <a:xfrm>
            <a:off x="1343398" y="6164281"/>
            <a:ext cx="4700166" cy="903078"/>
          </a:xfrm>
          <a:prstGeom prst="rect">
            <a:avLst/>
          </a:prstGeom>
        </p:spPr>
        <p:txBody>
          <a:bodyPr lIns="0" tIns="0" rIns="0" bIns="0" rtlCol="0" anchor="t">
            <a:spAutoFit/>
          </a:bodyPr>
          <a:lstStyle/>
          <a:p>
            <a:pPr algn="l">
              <a:lnSpc>
                <a:spcPts val="2376"/>
              </a:lnSpc>
            </a:pPr>
            <a:r>
              <a:rPr lang="en-US" sz="1697">
                <a:solidFill>
                  <a:srgbClr val="0A2038"/>
                </a:solidFill>
                <a:latin typeface="Telegraf"/>
                <a:ea typeface="Telegraf"/>
                <a:cs typeface="Telegraf"/>
                <a:sym typeface="Telegraf"/>
              </a:rPr>
              <a:t>Reduce operational costs with our scalable solutions tailored to your needs.</a:t>
            </a:r>
          </a:p>
          <a:p>
            <a:pPr algn="l">
              <a:lnSpc>
                <a:spcPts val="2376"/>
              </a:lnSpc>
              <a:spcBef>
                <a:spcPct val="0"/>
              </a:spcBef>
            </a:pPr>
            <a:endParaRPr lang="en-US" sz="1697">
              <a:solidFill>
                <a:srgbClr val="0A2038"/>
              </a:solidFill>
              <a:latin typeface="Telegraf"/>
              <a:ea typeface="Telegraf"/>
              <a:cs typeface="Telegraf"/>
              <a:sym typeface="Telegraf"/>
            </a:endParaRPr>
          </a:p>
        </p:txBody>
      </p:sp>
      <p:sp>
        <p:nvSpPr>
          <p:cNvPr id="32" name="TextBox 32"/>
          <p:cNvSpPr txBox="1"/>
          <p:nvPr/>
        </p:nvSpPr>
        <p:spPr>
          <a:xfrm>
            <a:off x="7415650" y="6164281"/>
            <a:ext cx="4700166" cy="903078"/>
          </a:xfrm>
          <a:prstGeom prst="rect">
            <a:avLst/>
          </a:prstGeom>
        </p:spPr>
        <p:txBody>
          <a:bodyPr lIns="0" tIns="0" rIns="0" bIns="0" rtlCol="0" anchor="t">
            <a:spAutoFit/>
          </a:bodyPr>
          <a:lstStyle/>
          <a:p>
            <a:pPr algn="l">
              <a:lnSpc>
                <a:spcPts val="2376"/>
              </a:lnSpc>
            </a:pPr>
            <a:r>
              <a:rPr lang="en-US" sz="1697">
                <a:solidFill>
                  <a:srgbClr val="0A2038"/>
                </a:solidFill>
                <a:latin typeface="Telegraf"/>
                <a:ea typeface="Telegraf"/>
                <a:cs typeface="Telegraf"/>
                <a:sym typeface="Telegraf"/>
              </a:rPr>
              <a:t>Our dedicated support team is available 24/7 to assist with any technical challenges.</a:t>
            </a:r>
          </a:p>
          <a:p>
            <a:pPr algn="l">
              <a:lnSpc>
                <a:spcPts val="2376"/>
              </a:lnSpc>
              <a:spcBef>
                <a:spcPct val="0"/>
              </a:spcBef>
            </a:pPr>
            <a:endParaRPr lang="en-US" sz="1697">
              <a:solidFill>
                <a:srgbClr val="0A2038"/>
              </a:solidFill>
              <a:latin typeface="Telegraf"/>
              <a:ea typeface="Telegraf"/>
              <a:cs typeface="Telegraf"/>
              <a:sym typeface="Telegraf"/>
            </a:endParaRPr>
          </a:p>
        </p:txBody>
      </p:sp>
      <p:grpSp>
        <p:nvGrpSpPr>
          <p:cNvPr id="33" name="Group 33"/>
          <p:cNvGrpSpPr/>
          <p:nvPr/>
        </p:nvGrpSpPr>
        <p:grpSpPr>
          <a:xfrm>
            <a:off x="1061096" y="7314656"/>
            <a:ext cx="10980942" cy="1195727"/>
            <a:chOff x="0" y="0"/>
            <a:chExt cx="2892100" cy="314924"/>
          </a:xfrm>
        </p:grpSpPr>
        <p:sp>
          <p:nvSpPr>
            <p:cNvPr id="34" name="Freeform 34"/>
            <p:cNvSpPr/>
            <p:nvPr/>
          </p:nvSpPr>
          <p:spPr>
            <a:xfrm>
              <a:off x="0" y="0"/>
              <a:ext cx="2892100" cy="314924"/>
            </a:xfrm>
            <a:custGeom>
              <a:avLst/>
              <a:gdLst/>
              <a:ahLst/>
              <a:cxnLst/>
              <a:rect l="l" t="t" r="r" b="b"/>
              <a:pathLst>
                <a:path w="2892100" h="314924">
                  <a:moveTo>
                    <a:pt x="10575" y="0"/>
                  </a:moveTo>
                  <a:lnTo>
                    <a:pt x="2881525" y="0"/>
                  </a:lnTo>
                  <a:cubicBezTo>
                    <a:pt x="2887365" y="0"/>
                    <a:pt x="2892100" y="4735"/>
                    <a:pt x="2892100" y="10575"/>
                  </a:cubicBezTo>
                  <a:lnTo>
                    <a:pt x="2892100" y="304348"/>
                  </a:lnTo>
                  <a:cubicBezTo>
                    <a:pt x="2892100" y="310189"/>
                    <a:pt x="2887365" y="314924"/>
                    <a:pt x="2881525" y="314924"/>
                  </a:cubicBezTo>
                  <a:lnTo>
                    <a:pt x="10575" y="314924"/>
                  </a:lnTo>
                  <a:cubicBezTo>
                    <a:pt x="4735" y="314924"/>
                    <a:pt x="0" y="310189"/>
                    <a:pt x="0" y="304348"/>
                  </a:cubicBezTo>
                  <a:lnTo>
                    <a:pt x="0" y="10575"/>
                  </a:lnTo>
                  <a:cubicBezTo>
                    <a:pt x="0" y="4735"/>
                    <a:pt x="4735" y="0"/>
                    <a:pt x="10575" y="0"/>
                  </a:cubicBezTo>
                  <a:close/>
                </a:path>
              </a:pathLst>
            </a:custGeom>
            <a:solidFill>
              <a:srgbClr val="F1F2F2"/>
            </a:solidFill>
            <a:ln w="9525" cap="sq">
              <a:solidFill>
                <a:srgbClr val="000000"/>
              </a:solidFill>
              <a:prstDash val="solid"/>
              <a:miter/>
            </a:ln>
          </p:spPr>
          <p:txBody>
            <a:bodyPr/>
            <a:lstStyle/>
            <a:p>
              <a:endParaRPr lang="en-US"/>
            </a:p>
          </p:txBody>
        </p:sp>
        <p:sp>
          <p:nvSpPr>
            <p:cNvPr id="35" name="TextBox 35"/>
            <p:cNvSpPr txBox="1"/>
            <p:nvPr/>
          </p:nvSpPr>
          <p:spPr>
            <a:xfrm>
              <a:off x="0" y="-38100"/>
              <a:ext cx="2892100" cy="353024"/>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1343398" y="7491514"/>
            <a:ext cx="10256471" cy="765810"/>
          </a:xfrm>
          <a:prstGeom prst="rect">
            <a:avLst/>
          </a:prstGeom>
        </p:spPr>
        <p:txBody>
          <a:bodyPr lIns="0" tIns="0" rIns="0" bIns="0" rtlCol="0" anchor="t">
            <a:spAutoFit/>
          </a:bodyPr>
          <a:lstStyle/>
          <a:p>
            <a:pPr algn="ctr">
              <a:lnSpc>
                <a:spcPts val="2939"/>
              </a:lnSpc>
              <a:spcBef>
                <a:spcPct val="0"/>
              </a:spcBef>
            </a:pPr>
            <a:r>
              <a:rPr lang="en-US" sz="2099" b="1">
                <a:solidFill>
                  <a:srgbClr val="E43F58"/>
                </a:solidFill>
                <a:latin typeface="Telegraf Bold"/>
                <a:ea typeface="Telegraf Bold"/>
                <a:cs typeface="Telegraf Bold"/>
                <a:sym typeface="Telegraf Bold"/>
              </a:rPr>
              <a:t>Transform your IT operations and drive business growth with our managed services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44272" flipH="1" flipV="1">
            <a:off x="5649628" y="-1712444"/>
            <a:ext cx="18685814" cy="6376534"/>
          </a:xfrm>
          <a:custGeom>
            <a:avLst/>
            <a:gdLst/>
            <a:ahLst/>
            <a:cxnLst/>
            <a:rect l="l" t="t" r="r" b="b"/>
            <a:pathLst>
              <a:path w="18685814" h="6376534">
                <a:moveTo>
                  <a:pt x="18685813" y="6376534"/>
                </a:moveTo>
                <a:lnTo>
                  <a:pt x="0" y="6376534"/>
                </a:lnTo>
                <a:lnTo>
                  <a:pt x="0" y="0"/>
                </a:lnTo>
                <a:lnTo>
                  <a:pt x="18685813" y="0"/>
                </a:lnTo>
                <a:lnTo>
                  <a:pt x="18685813" y="637653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1786314" y="317099"/>
            <a:ext cx="6234541" cy="6234541"/>
            <a:chOff x="0" y="0"/>
            <a:chExt cx="812800" cy="812800"/>
          </a:xfrm>
        </p:grpSpPr>
        <p:sp>
          <p:nvSpPr>
            <p:cNvPr id="4" name="Freeform 4"/>
            <p:cNvSpPr/>
            <p:nvPr/>
          </p:nvSpPr>
          <p:spPr>
            <a:xfrm>
              <a:off x="20836" y="20836"/>
              <a:ext cx="771129" cy="771129"/>
            </a:xfrm>
            <a:custGeom>
              <a:avLst/>
              <a:gdLst/>
              <a:ahLst/>
              <a:cxnLst/>
              <a:rect l="l" t="t" r="r" b="b"/>
              <a:pathLst>
                <a:path w="771129" h="771129">
                  <a:moveTo>
                    <a:pt x="432102" y="25702"/>
                  </a:moveTo>
                  <a:lnTo>
                    <a:pt x="745426" y="339026"/>
                  </a:lnTo>
                  <a:cubicBezTo>
                    <a:pt x="771128" y="364728"/>
                    <a:pt x="771128" y="406400"/>
                    <a:pt x="745426" y="432102"/>
                  </a:cubicBezTo>
                  <a:lnTo>
                    <a:pt x="432102" y="745426"/>
                  </a:lnTo>
                  <a:cubicBezTo>
                    <a:pt x="406400" y="771128"/>
                    <a:pt x="364728" y="771128"/>
                    <a:pt x="339026" y="745426"/>
                  </a:cubicBezTo>
                  <a:lnTo>
                    <a:pt x="25702" y="432102"/>
                  </a:lnTo>
                  <a:cubicBezTo>
                    <a:pt x="0" y="406400"/>
                    <a:pt x="0" y="364728"/>
                    <a:pt x="25702" y="339026"/>
                  </a:cubicBezTo>
                  <a:lnTo>
                    <a:pt x="339026" y="25702"/>
                  </a:lnTo>
                  <a:cubicBezTo>
                    <a:pt x="364728" y="0"/>
                    <a:pt x="406400" y="0"/>
                    <a:pt x="432102" y="25702"/>
                  </a:cubicBezTo>
                  <a:close/>
                </a:path>
              </a:pathLst>
            </a:custGeom>
            <a:blipFill>
              <a:blip r:embed="rId4"/>
              <a:stretch>
                <a:fillRect l="-24906" r="-24906"/>
              </a:stretch>
            </a:blipFill>
            <a:ln w="190500" cap="rnd">
              <a:solidFill>
                <a:srgbClr val="E43F58"/>
              </a:solidFill>
              <a:prstDash val="solid"/>
              <a:round/>
            </a:ln>
          </p:spPr>
          <p:txBody>
            <a:bodyPr/>
            <a:lstStyle/>
            <a:p>
              <a:endParaRPr lang="en-US"/>
            </a:p>
          </p:txBody>
        </p:sp>
      </p:grpSp>
      <p:grpSp>
        <p:nvGrpSpPr>
          <p:cNvPr id="5" name="Group 5"/>
          <p:cNvGrpSpPr/>
          <p:nvPr/>
        </p:nvGrpSpPr>
        <p:grpSpPr>
          <a:xfrm>
            <a:off x="1009594" y="4154707"/>
            <a:ext cx="5130254" cy="1771613"/>
            <a:chOff x="0" y="0"/>
            <a:chExt cx="1351178" cy="466598"/>
          </a:xfrm>
        </p:grpSpPr>
        <p:sp>
          <p:nvSpPr>
            <p:cNvPr id="6" name="Freeform 6"/>
            <p:cNvSpPr/>
            <p:nvPr/>
          </p:nvSpPr>
          <p:spPr>
            <a:xfrm>
              <a:off x="0" y="0"/>
              <a:ext cx="1351178" cy="466598"/>
            </a:xfrm>
            <a:custGeom>
              <a:avLst/>
              <a:gdLst/>
              <a:ahLst/>
              <a:cxnLst/>
              <a:rect l="l" t="t" r="r" b="b"/>
              <a:pathLst>
                <a:path w="1351178" h="466598">
                  <a:moveTo>
                    <a:pt x="57345" y="0"/>
                  </a:moveTo>
                  <a:lnTo>
                    <a:pt x="1293833" y="0"/>
                  </a:lnTo>
                  <a:cubicBezTo>
                    <a:pt x="1325504" y="0"/>
                    <a:pt x="1351178" y="25674"/>
                    <a:pt x="1351178" y="57345"/>
                  </a:cubicBezTo>
                  <a:lnTo>
                    <a:pt x="1351178" y="409253"/>
                  </a:lnTo>
                  <a:cubicBezTo>
                    <a:pt x="1351178" y="440923"/>
                    <a:pt x="1325504" y="466598"/>
                    <a:pt x="1293833" y="466598"/>
                  </a:cubicBezTo>
                  <a:lnTo>
                    <a:pt x="57345" y="466598"/>
                  </a:lnTo>
                  <a:cubicBezTo>
                    <a:pt x="25674" y="466598"/>
                    <a:pt x="0" y="440923"/>
                    <a:pt x="0" y="409253"/>
                  </a:cubicBezTo>
                  <a:lnTo>
                    <a:pt x="0" y="57345"/>
                  </a:lnTo>
                  <a:cubicBezTo>
                    <a:pt x="0" y="25674"/>
                    <a:pt x="25674" y="0"/>
                    <a:pt x="57345" y="0"/>
                  </a:cubicBezTo>
                  <a:close/>
                </a:path>
              </a:pathLst>
            </a:custGeom>
            <a:solidFill>
              <a:srgbClr val="123655"/>
            </a:solidFill>
          </p:spPr>
          <p:txBody>
            <a:bodyPr/>
            <a:lstStyle/>
            <a:p>
              <a:endParaRPr lang="en-US"/>
            </a:p>
          </p:txBody>
        </p:sp>
        <p:sp>
          <p:nvSpPr>
            <p:cNvPr id="7" name="TextBox 7"/>
            <p:cNvSpPr txBox="1"/>
            <p:nvPr/>
          </p:nvSpPr>
          <p:spPr>
            <a:xfrm>
              <a:off x="0" y="-38100"/>
              <a:ext cx="1351178" cy="504698"/>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028700" y="1258561"/>
            <a:ext cx="9179130" cy="860542"/>
          </a:xfrm>
          <a:prstGeom prst="rect">
            <a:avLst/>
          </a:prstGeom>
        </p:spPr>
        <p:txBody>
          <a:bodyPr lIns="0" tIns="0" rIns="0" bIns="0" rtlCol="0" anchor="t">
            <a:spAutoFit/>
          </a:bodyPr>
          <a:lstStyle/>
          <a:p>
            <a:pPr marL="0" lvl="0" indent="0" algn="l">
              <a:lnSpc>
                <a:spcPts val="6698"/>
              </a:lnSpc>
              <a:spcBef>
                <a:spcPct val="0"/>
              </a:spcBef>
            </a:pPr>
            <a:r>
              <a:rPr lang="en-US" sz="5581" b="1" u="none" strike="noStrike">
                <a:solidFill>
                  <a:srgbClr val="E43F58"/>
                </a:solidFill>
                <a:latin typeface="Bebas Neue Bold"/>
                <a:ea typeface="Bebas Neue Bold"/>
                <a:cs typeface="Bebas Neue Bold"/>
                <a:sym typeface="Bebas Neue Bold"/>
              </a:rPr>
              <a:t>Consulting Service</a:t>
            </a:r>
          </a:p>
        </p:txBody>
      </p:sp>
      <p:grpSp>
        <p:nvGrpSpPr>
          <p:cNvPr id="9" name="Group 9"/>
          <p:cNvGrpSpPr/>
          <p:nvPr/>
        </p:nvGrpSpPr>
        <p:grpSpPr>
          <a:xfrm>
            <a:off x="1009594" y="3830741"/>
            <a:ext cx="4494476" cy="647931"/>
            <a:chOff x="0" y="0"/>
            <a:chExt cx="1183730" cy="170649"/>
          </a:xfrm>
        </p:grpSpPr>
        <p:sp>
          <p:nvSpPr>
            <p:cNvPr id="10" name="Freeform 10"/>
            <p:cNvSpPr/>
            <p:nvPr/>
          </p:nvSpPr>
          <p:spPr>
            <a:xfrm>
              <a:off x="0" y="0"/>
              <a:ext cx="1183730" cy="170649"/>
            </a:xfrm>
            <a:custGeom>
              <a:avLst/>
              <a:gdLst/>
              <a:ahLst/>
              <a:cxnLst/>
              <a:rect l="l" t="t" r="r" b="b"/>
              <a:pathLst>
                <a:path w="1183730" h="170649">
                  <a:moveTo>
                    <a:pt x="65457" y="0"/>
                  </a:moveTo>
                  <a:lnTo>
                    <a:pt x="1118274" y="0"/>
                  </a:lnTo>
                  <a:cubicBezTo>
                    <a:pt x="1135634" y="0"/>
                    <a:pt x="1152283" y="6896"/>
                    <a:pt x="1164558" y="19172"/>
                  </a:cubicBezTo>
                  <a:cubicBezTo>
                    <a:pt x="1176834" y="31447"/>
                    <a:pt x="1183730" y="48096"/>
                    <a:pt x="1183730" y="65457"/>
                  </a:cubicBezTo>
                  <a:lnTo>
                    <a:pt x="1183730" y="105192"/>
                  </a:lnTo>
                  <a:cubicBezTo>
                    <a:pt x="1183730" y="122552"/>
                    <a:pt x="1176834" y="139201"/>
                    <a:pt x="1164558" y="151477"/>
                  </a:cubicBezTo>
                  <a:cubicBezTo>
                    <a:pt x="1152283" y="163752"/>
                    <a:pt x="1135634" y="170649"/>
                    <a:pt x="1118274" y="170649"/>
                  </a:cubicBezTo>
                  <a:lnTo>
                    <a:pt x="65457" y="170649"/>
                  </a:lnTo>
                  <a:cubicBezTo>
                    <a:pt x="48096" y="170649"/>
                    <a:pt x="31447" y="163752"/>
                    <a:pt x="19172" y="151477"/>
                  </a:cubicBezTo>
                  <a:cubicBezTo>
                    <a:pt x="6896" y="139201"/>
                    <a:pt x="0" y="122552"/>
                    <a:pt x="0" y="105192"/>
                  </a:cubicBezTo>
                  <a:lnTo>
                    <a:pt x="0" y="65457"/>
                  </a:lnTo>
                  <a:cubicBezTo>
                    <a:pt x="0" y="48096"/>
                    <a:pt x="6896" y="31447"/>
                    <a:pt x="19172" y="19172"/>
                  </a:cubicBezTo>
                  <a:cubicBezTo>
                    <a:pt x="31447" y="6896"/>
                    <a:pt x="48096" y="0"/>
                    <a:pt x="65457" y="0"/>
                  </a:cubicBezTo>
                  <a:close/>
                </a:path>
              </a:pathLst>
            </a:custGeom>
            <a:solidFill>
              <a:srgbClr val="E43F58"/>
            </a:solidFill>
          </p:spPr>
          <p:txBody>
            <a:bodyPr/>
            <a:lstStyle/>
            <a:p>
              <a:endParaRPr lang="en-US"/>
            </a:p>
          </p:txBody>
        </p:sp>
        <p:sp>
          <p:nvSpPr>
            <p:cNvPr id="11" name="TextBox 11"/>
            <p:cNvSpPr txBox="1"/>
            <p:nvPr/>
          </p:nvSpPr>
          <p:spPr>
            <a:xfrm>
              <a:off x="0" y="-38100"/>
              <a:ext cx="1183730" cy="208749"/>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366856" y="3924519"/>
            <a:ext cx="3511300" cy="426809"/>
          </a:xfrm>
          <a:prstGeom prst="rect">
            <a:avLst/>
          </a:prstGeom>
        </p:spPr>
        <p:txBody>
          <a:bodyPr lIns="0" tIns="0" rIns="0" bIns="0" rtlCol="0" anchor="t">
            <a:spAutoFit/>
          </a:bodyPr>
          <a:lstStyle/>
          <a:p>
            <a:pPr algn="l">
              <a:lnSpc>
                <a:spcPts val="3250"/>
              </a:lnSpc>
              <a:spcBef>
                <a:spcPct val="0"/>
              </a:spcBef>
            </a:pPr>
            <a:r>
              <a:rPr lang="en-US" sz="2321" b="1">
                <a:solidFill>
                  <a:srgbClr val="FFFFFF"/>
                </a:solidFill>
                <a:latin typeface="Telegraf Bold"/>
                <a:ea typeface="Telegraf Bold"/>
                <a:cs typeface="Telegraf Bold"/>
                <a:sym typeface="Telegraf Bold"/>
              </a:rPr>
              <a:t>Tailored Solutions: </a:t>
            </a:r>
          </a:p>
        </p:txBody>
      </p:sp>
      <p:grpSp>
        <p:nvGrpSpPr>
          <p:cNvPr id="13" name="Group 13"/>
          <p:cNvGrpSpPr/>
          <p:nvPr/>
        </p:nvGrpSpPr>
        <p:grpSpPr>
          <a:xfrm>
            <a:off x="6656061" y="4154707"/>
            <a:ext cx="5130254" cy="1771613"/>
            <a:chOff x="0" y="0"/>
            <a:chExt cx="1351178" cy="466598"/>
          </a:xfrm>
        </p:grpSpPr>
        <p:sp>
          <p:nvSpPr>
            <p:cNvPr id="14" name="Freeform 14"/>
            <p:cNvSpPr/>
            <p:nvPr/>
          </p:nvSpPr>
          <p:spPr>
            <a:xfrm>
              <a:off x="0" y="0"/>
              <a:ext cx="1351178" cy="466598"/>
            </a:xfrm>
            <a:custGeom>
              <a:avLst/>
              <a:gdLst/>
              <a:ahLst/>
              <a:cxnLst/>
              <a:rect l="l" t="t" r="r" b="b"/>
              <a:pathLst>
                <a:path w="1351178" h="466598">
                  <a:moveTo>
                    <a:pt x="57345" y="0"/>
                  </a:moveTo>
                  <a:lnTo>
                    <a:pt x="1293833" y="0"/>
                  </a:lnTo>
                  <a:cubicBezTo>
                    <a:pt x="1325504" y="0"/>
                    <a:pt x="1351178" y="25674"/>
                    <a:pt x="1351178" y="57345"/>
                  </a:cubicBezTo>
                  <a:lnTo>
                    <a:pt x="1351178" y="409253"/>
                  </a:lnTo>
                  <a:cubicBezTo>
                    <a:pt x="1351178" y="440923"/>
                    <a:pt x="1325504" y="466598"/>
                    <a:pt x="1293833" y="466598"/>
                  </a:cubicBezTo>
                  <a:lnTo>
                    <a:pt x="57345" y="466598"/>
                  </a:lnTo>
                  <a:cubicBezTo>
                    <a:pt x="25674" y="466598"/>
                    <a:pt x="0" y="440923"/>
                    <a:pt x="0" y="409253"/>
                  </a:cubicBezTo>
                  <a:lnTo>
                    <a:pt x="0" y="57345"/>
                  </a:lnTo>
                  <a:cubicBezTo>
                    <a:pt x="0" y="25674"/>
                    <a:pt x="25674" y="0"/>
                    <a:pt x="57345" y="0"/>
                  </a:cubicBezTo>
                  <a:close/>
                </a:path>
              </a:pathLst>
            </a:custGeom>
            <a:solidFill>
              <a:srgbClr val="123655"/>
            </a:solidFill>
          </p:spPr>
          <p:txBody>
            <a:bodyPr/>
            <a:lstStyle/>
            <a:p>
              <a:endParaRPr lang="en-US"/>
            </a:p>
          </p:txBody>
        </p:sp>
        <p:sp>
          <p:nvSpPr>
            <p:cNvPr id="15" name="TextBox 15"/>
            <p:cNvSpPr txBox="1"/>
            <p:nvPr/>
          </p:nvSpPr>
          <p:spPr>
            <a:xfrm>
              <a:off x="0" y="-38100"/>
              <a:ext cx="1351178" cy="504698"/>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656061" y="3830741"/>
            <a:ext cx="4494476" cy="647931"/>
            <a:chOff x="0" y="0"/>
            <a:chExt cx="1183730" cy="170649"/>
          </a:xfrm>
        </p:grpSpPr>
        <p:sp>
          <p:nvSpPr>
            <p:cNvPr id="17" name="Freeform 17"/>
            <p:cNvSpPr/>
            <p:nvPr/>
          </p:nvSpPr>
          <p:spPr>
            <a:xfrm>
              <a:off x="0" y="0"/>
              <a:ext cx="1183730" cy="170649"/>
            </a:xfrm>
            <a:custGeom>
              <a:avLst/>
              <a:gdLst/>
              <a:ahLst/>
              <a:cxnLst/>
              <a:rect l="l" t="t" r="r" b="b"/>
              <a:pathLst>
                <a:path w="1183730" h="170649">
                  <a:moveTo>
                    <a:pt x="65457" y="0"/>
                  </a:moveTo>
                  <a:lnTo>
                    <a:pt x="1118274" y="0"/>
                  </a:lnTo>
                  <a:cubicBezTo>
                    <a:pt x="1135634" y="0"/>
                    <a:pt x="1152283" y="6896"/>
                    <a:pt x="1164558" y="19172"/>
                  </a:cubicBezTo>
                  <a:cubicBezTo>
                    <a:pt x="1176834" y="31447"/>
                    <a:pt x="1183730" y="48096"/>
                    <a:pt x="1183730" y="65457"/>
                  </a:cubicBezTo>
                  <a:lnTo>
                    <a:pt x="1183730" y="105192"/>
                  </a:lnTo>
                  <a:cubicBezTo>
                    <a:pt x="1183730" y="122552"/>
                    <a:pt x="1176834" y="139201"/>
                    <a:pt x="1164558" y="151477"/>
                  </a:cubicBezTo>
                  <a:cubicBezTo>
                    <a:pt x="1152283" y="163752"/>
                    <a:pt x="1135634" y="170649"/>
                    <a:pt x="1118274" y="170649"/>
                  </a:cubicBezTo>
                  <a:lnTo>
                    <a:pt x="65457" y="170649"/>
                  </a:lnTo>
                  <a:cubicBezTo>
                    <a:pt x="48096" y="170649"/>
                    <a:pt x="31447" y="163752"/>
                    <a:pt x="19172" y="151477"/>
                  </a:cubicBezTo>
                  <a:cubicBezTo>
                    <a:pt x="6896" y="139201"/>
                    <a:pt x="0" y="122552"/>
                    <a:pt x="0" y="105192"/>
                  </a:cubicBezTo>
                  <a:lnTo>
                    <a:pt x="0" y="65457"/>
                  </a:lnTo>
                  <a:cubicBezTo>
                    <a:pt x="0" y="48096"/>
                    <a:pt x="6896" y="31447"/>
                    <a:pt x="19172" y="19172"/>
                  </a:cubicBezTo>
                  <a:cubicBezTo>
                    <a:pt x="31447" y="6896"/>
                    <a:pt x="48096" y="0"/>
                    <a:pt x="65457" y="0"/>
                  </a:cubicBezTo>
                  <a:close/>
                </a:path>
              </a:pathLst>
            </a:custGeom>
            <a:solidFill>
              <a:srgbClr val="E43F58"/>
            </a:solidFill>
          </p:spPr>
          <p:txBody>
            <a:bodyPr/>
            <a:lstStyle/>
            <a:p>
              <a:endParaRPr lang="en-US"/>
            </a:p>
          </p:txBody>
        </p:sp>
        <p:sp>
          <p:nvSpPr>
            <p:cNvPr id="18" name="TextBox 18"/>
            <p:cNvSpPr txBox="1"/>
            <p:nvPr/>
          </p:nvSpPr>
          <p:spPr>
            <a:xfrm>
              <a:off x="0" y="-38100"/>
              <a:ext cx="1183730" cy="208749"/>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7013323" y="3924519"/>
            <a:ext cx="3511300" cy="426809"/>
          </a:xfrm>
          <a:prstGeom prst="rect">
            <a:avLst/>
          </a:prstGeom>
        </p:spPr>
        <p:txBody>
          <a:bodyPr lIns="0" tIns="0" rIns="0" bIns="0" rtlCol="0" anchor="t">
            <a:spAutoFit/>
          </a:bodyPr>
          <a:lstStyle/>
          <a:p>
            <a:pPr algn="l">
              <a:lnSpc>
                <a:spcPts val="3250"/>
              </a:lnSpc>
              <a:spcBef>
                <a:spcPct val="0"/>
              </a:spcBef>
            </a:pPr>
            <a:r>
              <a:rPr lang="en-US" sz="2321" b="1">
                <a:solidFill>
                  <a:srgbClr val="FFFFFF"/>
                </a:solidFill>
                <a:latin typeface="Telegraf Bold"/>
                <a:ea typeface="Telegraf Bold"/>
                <a:cs typeface="Telegraf Bold"/>
                <a:sym typeface="Telegraf Bold"/>
              </a:rPr>
              <a:t>Industry Expertise: </a:t>
            </a:r>
          </a:p>
        </p:txBody>
      </p:sp>
      <p:sp>
        <p:nvSpPr>
          <p:cNvPr id="20" name="TextBox 20"/>
          <p:cNvSpPr txBox="1"/>
          <p:nvPr/>
        </p:nvSpPr>
        <p:spPr>
          <a:xfrm>
            <a:off x="1388042" y="4692186"/>
            <a:ext cx="4373357" cy="787216"/>
          </a:xfrm>
          <a:prstGeom prst="rect">
            <a:avLst/>
          </a:prstGeom>
        </p:spPr>
        <p:txBody>
          <a:bodyPr lIns="0" tIns="0" rIns="0" bIns="0" rtlCol="0" anchor="t">
            <a:spAutoFit/>
          </a:bodyPr>
          <a:lstStyle/>
          <a:p>
            <a:pPr algn="l">
              <a:lnSpc>
                <a:spcPts val="2077"/>
              </a:lnSpc>
            </a:pPr>
            <a:r>
              <a:rPr lang="en-US" sz="1483">
                <a:solidFill>
                  <a:srgbClr val="FFFFFF"/>
                </a:solidFill>
                <a:latin typeface="Telegraf"/>
                <a:ea typeface="Telegraf"/>
                <a:cs typeface="Telegraf"/>
                <a:sym typeface="Telegraf"/>
              </a:rPr>
              <a:t>We customize our strategies to meet your specific business needs and goals.</a:t>
            </a:r>
          </a:p>
          <a:p>
            <a:pPr algn="l">
              <a:lnSpc>
                <a:spcPts val="2077"/>
              </a:lnSpc>
              <a:spcBef>
                <a:spcPct val="0"/>
              </a:spcBef>
            </a:pPr>
            <a:endParaRPr lang="en-US" sz="1483">
              <a:solidFill>
                <a:srgbClr val="FFFFFF"/>
              </a:solidFill>
              <a:latin typeface="Telegraf"/>
              <a:ea typeface="Telegraf"/>
              <a:cs typeface="Telegraf"/>
              <a:sym typeface="Telegraf"/>
            </a:endParaRPr>
          </a:p>
        </p:txBody>
      </p:sp>
      <p:sp>
        <p:nvSpPr>
          <p:cNvPr id="21" name="TextBox 21"/>
          <p:cNvSpPr txBox="1"/>
          <p:nvPr/>
        </p:nvSpPr>
        <p:spPr>
          <a:xfrm>
            <a:off x="7034509" y="4692186"/>
            <a:ext cx="4373357" cy="787216"/>
          </a:xfrm>
          <a:prstGeom prst="rect">
            <a:avLst/>
          </a:prstGeom>
        </p:spPr>
        <p:txBody>
          <a:bodyPr lIns="0" tIns="0" rIns="0" bIns="0" rtlCol="0" anchor="t">
            <a:spAutoFit/>
          </a:bodyPr>
          <a:lstStyle/>
          <a:p>
            <a:pPr algn="l">
              <a:lnSpc>
                <a:spcPts val="2077"/>
              </a:lnSpc>
              <a:spcBef>
                <a:spcPct val="0"/>
              </a:spcBef>
            </a:pPr>
            <a:r>
              <a:rPr lang="en-US" sz="1483">
                <a:solidFill>
                  <a:srgbClr val="FFFFFF"/>
                </a:solidFill>
                <a:latin typeface="Telegraf"/>
                <a:ea typeface="Telegraf"/>
                <a:cs typeface="Telegraf"/>
                <a:sym typeface="Telegraf"/>
              </a:rPr>
              <a:t>Our consultants have deep expertise across various sectors, ensuring you receive the best advice and insights.</a:t>
            </a:r>
          </a:p>
        </p:txBody>
      </p:sp>
      <p:sp>
        <p:nvSpPr>
          <p:cNvPr id="22" name="TextBox 22"/>
          <p:cNvSpPr txBox="1"/>
          <p:nvPr/>
        </p:nvSpPr>
        <p:spPr>
          <a:xfrm>
            <a:off x="1028700" y="2563848"/>
            <a:ext cx="10398272" cy="977665"/>
          </a:xfrm>
          <a:prstGeom prst="rect">
            <a:avLst/>
          </a:prstGeom>
        </p:spPr>
        <p:txBody>
          <a:bodyPr lIns="0" tIns="0" rIns="0" bIns="0" rtlCol="0" anchor="t">
            <a:spAutoFit/>
          </a:bodyPr>
          <a:lstStyle/>
          <a:p>
            <a:pPr algn="l">
              <a:lnSpc>
                <a:spcPts val="2585"/>
              </a:lnSpc>
              <a:spcBef>
                <a:spcPct val="0"/>
              </a:spcBef>
            </a:pPr>
            <a:r>
              <a:rPr lang="en-US" sz="1846">
                <a:solidFill>
                  <a:srgbClr val="0A2038"/>
                </a:solidFill>
                <a:latin typeface="Telegraf"/>
                <a:ea typeface="Telegraf"/>
                <a:cs typeface="Telegraf"/>
                <a:sym typeface="Telegraf"/>
              </a:rPr>
              <a:t>We provide expert consulting services designed to help your business thrive. Our team of seasoned consultants brings a wealth of experience and industry knowledge to address your unique challenges and drive sustainable growth.</a:t>
            </a:r>
          </a:p>
        </p:txBody>
      </p:sp>
      <p:sp>
        <p:nvSpPr>
          <p:cNvPr id="23" name="TextBox 23"/>
          <p:cNvSpPr txBox="1"/>
          <p:nvPr/>
        </p:nvSpPr>
        <p:spPr>
          <a:xfrm>
            <a:off x="1028700" y="2033378"/>
            <a:ext cx="10256471" cy="477232"/>
          </a:xfrm>
          <a:prstGeom prst="rect">
            <a:avLst/>
          </a:prstGeom>
        </p:spPr>
        <p:txBody>
          <a:bodyPr lIns="0" tIns="0" rIns="0" bIns="0" rtlCol="0" anchor="t">
            <a:spAutoFit/>
          </a:bodyPr>
          <a:lstStyle/>
          <a:p>
            <a:pPr algn="l">
              <a:lnSpc>
                <a:spcPts val="3620"/>
              </a:lnSpc>
              <a:spcBef>
                <a:spcPct val="0"/>
              </a:spcBef>
            </a:pPr>
            <a:r>
              <a:rPr lang="en-US" sz="2586" b="1">
                <a:solidFill>
                  <a:srgbClr val="000000"/>
                </a:solidFill>
                <a:latin typeface="Telegraf Bold"/>
                <a:ea typeface="Telegraf Bold"/>
                <a:cs typeface="Telegraf Bold"/>
                <a:sym typeface="Telegraf Bold"/>
              </a:rPr>
              <a:t>Unlock Your Business Potential with Our Consulting Services!</a:t>
            </a:r>
          </a:p>
        </p:txBody>
      </p:sp>
      <p:grpSp>
        <p:nvGrpSpPr>
          <p:cNvPr id="24" name="Group 24"/>
          <p:cNvGrpSpPr/>
          <p:nvPr/>
        </p:nvGrpSpPr>
        <p:grpSpPr>
          <a:xfrm>
            <a:off x="1028700" y="6507460"/>
            <a:ext cx="5130254" cy="1771613"/>
            <a:chOff x="0" y="0"/>
            <a:chExt cx="1351178" cy="466598"/>
          </a:xfrm>
        </p:grpSpPr>
        <p:sp>
          <p:nvSpPr>
            <p:cNvPr id="25" name="Freeform 25"/>
            <p:cNvSpPr/>
            <p:nvPr/>
          </p:nvSpPr>
          <p:spPr>
            <a:xfrm>
              <a:off x="0" y="0"/>
              <a:ext cx="1351178" cy="466598"/>
            </a:xfrm>
            <a:custGeom>
              <a:avLst/>
              <a:gdLst/>
              <a:ahLst/>
              <a:cxnLst/>
              <a:rect l="l" t="t" r="r" b="b"/>
              <a:pathLst>
                <a:path w="1351178" h="466598">
                  <a:moveTo>
                    <a:pt x="57345" y="0"/>
                  </a:moveTo>
                  <a:lnTo>
                    <a:pt x="1293833" y="0"/>
                  </a:lnTo>
                  <a:cubicBezTo>
                    <a:pt x="1325504" y="0"/>
                    <a:pt x="1351178" y="25674"/>
                    <a:pt x="1351178" y="57345"/>
                  </a:cubicBezTo>
                  <a:lnTo>
                    <a:pt x="1351178" y="409253"/>
                  </a:lnTo>
                  <a:cubicBezTo>
                    <a:pt x="1351178" y="440923"/>
                    <a:pt x="1325504" y="466598"/>
                    <a:pt x="1293833" y="466598"/>
                  </a:cubicBezTo>
                  <a:lnTo>
                    <a:pt x="57345" y="466598"/>
                  </a:lnTo>
                  <a:cubicBezTo>
                    <a:pt x="25674" y="466598"/>
                    <a:pt x="0" y="440923"/>
                    <a:pt x="0" y="409253"/>
                  </a:cubicBezTo>
                  <a:lnTo>
                    <a:pt x="0" y="57345"/>
                  </a:lnTo>
                  <a:cubicBezTo>
                    <a:pt x="0" y="25674"/>
                    <a:pt x="25674" y="0"/>
                    <a:pt x="57345" y="0"/>
                  </a:cubicBezTo>
                  <a:close/>
                </a:path>
              </a:pathLst>
            </a:custGeom>
            <a:solidFill>
              <a:srgbClr val="123655"/>
            </a:solidFill>
          </p:spPr>
          <p:txBody>
            <a:bodyPr/>
            <a:lstStyle/>
            <a:p>
              <a:endParaRPr lang="en-US"/>
            </a:p>
          </p:txBody>
        </p:sp>
        <p:sp>
          <p:nvSpPr>
            <p:cNvPr id="26" name="TextBox 26"/>
            <p:cNvSpPr txBox="1"/>
            <p:nvPr/>
          </p:nvSpPr>
          <p:spPr>
            <a:xfrm>
              <a:off x="0" y="-38100"/>
              <a:ext cx="1351178" cy="504698"/>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028700" y="6183494"/>
            <a:ext cx="4494476" cy="647931"/>
            <a:chOff x="0" y="0"/>
            <a:chExt cx="1183730" cy="170649"/>
          </a:xfrm>
        </p:grpSpPr>
        <p:sp>
          <p:nvSpPr>
            <p:cNvPr id="28" name="Freeform 28"/>
            <p:cNvSpPr/>
            <p:nvPr/>
          </p:nvSpPr>
          <p:spPr>
            <a:xfrm>
              <a:off x="0" y="0"/>
              <a:ext cx="1183730" cy="170649"/>
            </a:xfrm>
            <a:custGeom>
              <a:avLst/>
              <a:gdLst/>
              <a:ahLst/>
              <a:cxnLst/>
              <a:rect l="l" t="t" r="r" b="b"/>
              <a:pathLst>
                <a:path w="1183730" h="170649">
                  <a:moveTo>
                    <a:pt x="65457" y="0"/>
                  </a:moveTo>
                  <a:lnTo>
                    <a:pt x="1118274" y="0"/>
                  </a:lnTo>
                  <a:cubicBezTo>
                    <a:pt x="1135634" y="0"/>
                    <a:pt x="1152283" y="6896"/>
                    <a:pt x="1164558" y="19172"/>
                  </a:cubicBezTo>
                  <a:cubicBezTo>
                    <a:pt x="1176834" y="31447"/>
                    <a:pt x="1183730" y="48096"/>
                    <a:pt x="1183730" y="65457"/>
                  </a:cubicBezTo>
                  <a:lnTo>
                    <a:pt x="1183730" y="105192"/>
                  </a:lnTo>
                  <a:cubicBezTo>
                    <a:pt x="1183730" y="122552"/>
                    <a:pt x="1176834" y="139201"/>
                    <a:pt x="1164558" y="151477"/>
                  </a:cubicBezTo>
                  <a:cubicBezTo>
                    <a:pt x="1152283" y="163752"/>
                    <a:pt x="1135634" y="170649"/>
                    <a:pt x="1118274" y="170649"/>
                  </a:cubicBezTo>
                  <a:lnTo>
                    <a:pt x="65457" y="170649"/>
                  </a:lnTo>
                  <a:cubicBezTo>
                    <a:pt x="48096" y="170649"/>
                    <a:pt x="31447" y="163752"/>
                    <a:pt x="19172" y="151477"/>
                  </a:cubicBezTo>
                  <a:cubicBezTo>
                    <a:pt x="6896" y="139201"/>
                    <a:pt x="0" y="122552"/>
                    <a:pt x="0" y="105192"/>
                  </a:cubicBezTo>
                  <a:lnTo>
                    <a:pt x="0" y="65457"/>
                  </a:lnTo>
                  <a:cubicBezTo>
                    <a:pt x="0" y="48096"/>
                    <a:pt x="6896" y="31447"/>
                    <a:pt x="19172" y="19172"/>
                  </a:cubicBezTo>
                  <a:cubicBezTo>
                    <a:pt x="31447" y="6896"/>
                    <a:pt x="48096" y="0"/>
                    <a:pt x="65457" y="0"/>
                  </a:cubicBezTo>
                  <a:close/>
                </a:path>
              </a:pathLst>
            </a:custGeom>
            <a:solidFill>
              <a:srgbClr val="E43F58"/>
            </a:solidFill>
          </p:spPr>
          <p:txBody>
            <a:bodyPr/>
            <a:lstStyle/>
            <a:p>
              <a:endParaRPr lang="en-US"/>
            </a:p>
          </p:txBody>
        </p:sp>
        <p:sp>
          <p:nvSpPr>
            <p:cNvPr id="29" name="TextBox 29"/>
            <p:cNvSpPr txBox="1"/>
            <p:nvPr/>
          </p:nvSpPr>
          <p:spPr>
            <a:xfrm>
              <a:off x="0" y="-38100"/>
              <a:ext cx="1183730" cy="208749"/>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1385962" y="6277273"/>
            <a:ext cx="3511300" cy="426809"/>
          </a:xfrm>
          <a:prstGeom prst="rect">
            <a:avLst/>
          </a:prstGeom>
        </p:spPr>
        <p:txBody>
          <a:bodyPr lIns="0" tIns="0" rIns="0" bIns="0" rtlCol="0" anchor="t">
            <a:spAutoFit/>
          </a:bodyPr>
          <a:lstStyle/>
          <a:p>
            <a:pPr algn="l">
              <a:lnSpc>
                <a:spcPts val="3250"/>
              </a:lnSpc>
              <a:spcBef>
                <a:spcPct val="0"/>
              </a:spcBef>
            </a:pPr>
            <a:r>
              <a:rPr lang="en-US" sz="2321" b="1">
                <a:solidFill>
                  <a:srgbClr val="FFFFFF"/>
                </a:solidFill>
                <a:latin typeface="Telegraf Bold"/>
                <a:ea typeface="Telegraf Bold"/>
                <a:cs typeface="Telegraf Bold"/>
                <a:sym typeface="Telegraf Bold"/>
              </a:rPr>
              <a:t>Proven Results: </a:t>
            </a:r>
          </a:p>
        </p:txBody>
      </p:sp>
      <p:grpSp>
        <p:nvGrpSpPr>
          <p:cNvPr id="31" name="Group 31"/>
          <p:cNvGrpSpPr/>
          <p:nvPr/>
        </p:nvGrpSpPr>
        <p:grpSpPr>
          <a:xfrm>
            <a:off x="6675166" y="6507460"/>
            <a:ext cx="5130254" cy="1771613"/>
            <a:chOff x="0" y="0"/>
            <a:chExt cx="1351178" cy="466598"/>
          </a:xfrm>
        </p:grpSpPr>
        <p:sp>
          <p:nvSpPr>
            <p:cNvPr id="32" name="Freeform 32"/>
            <p:cNvSpPr/>
            <p:nvPr/>
          </p:nvSpPr>
          <p:spPr>
            <a:xfrm>
              <a:off x="0" y="0"/>
              <a:ext cx="1351178" cy="466598"/>
            </a:xfrm>
            <a:custGeom>
              <a:avLst/>
              <a:gdLst/>
              <a:ahLst/>
              <a:cxnLst/>
              <a:rect l="l" t="t" r="r" b="b"/>
              <a:pathLst>
                <a:path w="1351178" h="466598">
                  <a:moveTo>
                    <a:pt x="57345" y="0"/>
                  </a:moveTo>
                  <a:lnTo>
                    <a:pt x="1293833" y="0"/>
                  </a:lnTo>
                  <a:cubicBezTo>
                    <a:pt x="1325504" y="0"/>
                    <a:pt x="1351178" y="25674"/>
                    <a:pt x="1351178" y="57345"/>
                  </a:cubicBezTo>
                  <a:lnTo>
                    <a:pt x="1351178" y="409253"/>
                  </a:lnTo>
                  <a:cubicBezTo>
                    <a:pt x="1351178" y="440923"/>
                    <a:pt x="1325504" y="466598"/>
                    <a:pt x="1293833" y="466598"/>
                  </a:cubicBezTo>
                  <a:lnTo>
                    <a:pt x="57345" y="466598"/>
                  </a:lnTo>
                  <a:cubicBezTo>
                    <a:pt x="25674" y="466598"/>
                    <a:pt x="0" y="440923"/>
                    <a:pt x="0" y="409253"/>
                  </a:cubicBezTo>
                  <a:lnTo>
                    <a:pt x="0" y="57345"/>
                  </a:lnTo>
                  <a:cubicBezTo>
                    <a:pt x="0" y="25674"/>
                    <a:pt x="25674" y="0"/>
                    <a:pt x="57345" y="0"/>
                  </a:cubicBezTo>
                  <a:close/>
                </a:path>
              </a:pathLst>
            </a:custGeom>
            <a:solidFill>
              <a:srgbClr val="123655"/>
            </a:solidFill>
          </p:spPr>
          <p:txBody>
            <a:bodyPr/>
            <a:lstStyle/>
            <a:p>
              <a:endParaRPr lang="en-US"/>
            </a:p>
          </p:txBody>
        </p:sp>
        <p:sp>
          <p:nvSpPr>
            <p:cNvPr id="33" name="TextBox 33"/>
            <p:cNvSpPr txBox="1"/>
            <p:nvPr/>
          </p:nvSpPr>
          <p:spPr>
            <a:xfrm>
              <a:off x="0" y="-38100"/>
              <a:ext cx="1351178" cy="504698"/>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6675166" y="6183494"/>
            <a:ext cx="4494476" cy="647931"/>
            <a:chOff x="0" y="0"/>
            <a:chExt cx="1183730" cy="170649"/>
          </a:xfrm>
        </p:grpSpPr>
        <p:sp>
          <p:nvSpPr>
            <p:cNvPr id="35" name="Freeform 35"/>
            <p:cNvSpPr/>
            <p:nvPr/>
          </p:nvSpPr>
          <p:spPr>
            <a:xfrm>
              <a:off x="0" y="0"/>
              <a:ext cx="1183730" cy="170649"/>
            </a:xfrm>
            <a:custGeom>
              <a:avLst/>
              <a:gdLst/>
              <a:ahLst/>
              <a:cxnLst/>
              <a:rect l="l" t="t" r="r" b="b"/>
              <a:pathLst>
                <a:path w="1183730" h="170649">
                  <a:moveTo>
                    <a:pt x="65457" y="0"/>
                  </a:moveTo>
                  <a:lnTo>
                    <a:pt x="1118274" y="0"/>
                  </a:lnTo>
                  <a:cubicBezTo>
                    <a:pt x="1135634" y="0"/>
                    <a:pt x="1152283" y="6896"/>
                    <a:pt x="1164558" y="19172"/>
                  </a:cubicBezTo>
                  <a:cubicBezTo>
                    <a:pt x="1176834" y="31447"/>
                    <a:pt x="1183730" y="48096"/>
                    <a:pt x="1183730" y="65457"/>
                  </a:cubicBezTo>
                  <a:lnTo>
                    <a:pt x="1183730" y="105192"/>
                  </a:lnTo>
                  <a:cubicBezTo>
                    <a:pt x="1183730" y="122552"/>
                    <a:pt x="1176834" y="139201"/>
                    <a:pt x="1164558" y="151477"/>
                  </a:cubicBezTo>
                  <a:cubicBezTo>
                    <a:pt x="1152283" y="163752"/>
                    <a:pt x="1135634" y="170649"/>
                    <a:pt x="1118274" y="170649"/>
                  </a:cubicBezTo>
                  <a:lnTo>
                    <a:pt x="65457" y="170649"/>
                  </a:lnTo>
                  <a:cubicBezTo>
                    <a:pt x="48096" y="170649"/>
                    <a:pt x="31447" y="163752"/>
                    <a:pt x="19172" y="151477"/>
                  </a:cubicBezTo>
                  <a:cubicBezTo>
                    <a:pt x="6896" y="139201"/>
                    <a:pt x="0" y="122552"/>
                    <a:pt x="0" y="105192"/>
                  </a:cubicBezTo>
                  <a:lnTo>
                    <a:pt x="0" y="65457"/>
                  </a:lnTo>
                  <a:cubicBezTo>
                    <a:pt x="0" y="48096"/>
                    <a:pt x="6896" y="31447"/>
                    <a:pt x="19172" y="19172"/>
                  </a:cubicBezTo>
                  <a:cubicBezTo>
                    <a:pt x="31447" y="6896"/>
                    <a:pt x="48096" y="0"/>
                    <a:pt x="65457" y="0"/>
                  </a:cubicBezTo>
                  <a:close/>
                </a:path>
              </a:pathLst>
            </a:custGeom>
            <a:solidFill>
              <a:srgbClr val="E43F58"/>
            </a:solidFill>
          </p:spPr>
          <p:txBody>
            <a:bodyPr/>
            <a:lstStyle/>
            <a:p>
              <a:endParaRPr lang="en-US"/>
            </a:p>
          </p:txBody>
        </p:sp>
        <p:sp>
          <p:nvSpPr>
            <p:cNvPr id="36" name="TextBox 36"/>
            <p:cNvSpPr txBox="1"/>
            <p:nvPr/>
          </p:nvSpPr>
          <p:spPr>
            <a:xfrm>
              <a:off x="0" y="-38100"/>
              <a:ext cx="1183730" cy="208749"/>
            </a:xfrm>
            <a:prstGeom prst="rect">
              <a:avLst/>
            </a:prstGeom>
          </p:spPr>
          <p:txBody>
            <a:bodyPr lIns="50800" tIns="50800" rIns="50800" bIns="50800" rtlCol="0" anchor="ctr"/>
            <a:lstStyle/>
            <a:p>
              <a:pPr algn="ctr">
                <a:lnSpc>
                  <a:spcPts val="2659"/>
                </a:lnSpc>
              </a:pPr>
              <a:endParaRPr/>
            </a:p>
          </p:txBody>
        </p:sp>
      </p:grpSp>
      <p:sp>
        <p:nvSpPr>
          <p:cNvPr id="37" name="TextBox 37"/>
          <p:cNvSpPr txBox="1"/>
          <p:nvPr/>
        </p:nvSpPr>
        <p:spPr>
          <a:xfrm>
            <a:off x="7032428" y="6277273"/>
            <a:ext cx="4118108" cy="426809"/>
          </a:xfrm>
          <a:prstGeom prst="rect">
            <a:avLst/>
          </a:prstGeom>
        </p:spPr>
        <p:txBody>
          <a:bodyPr lIns="0" tIns="0" rIns="0" bIns="0" rtlCol="0" anchor="t">
            <a:spAutoFit/>
          </a:bodyPr>
          <a:lstStyle/>
          <a:p>
            <a:pPr algn="l">
              <a:lnSpc>
                <a:spcPts val="3250"/>
              </a:lnSpc>
              <a:spcBef>
                <a:spcPct val="0"/>
              </a:spcBef>
            </a:pPr>
            <a:r>
              <a:rPr lang="en-US" sz="2321" b="1">
                <a:solidFill>
                  <a:srgbClr val="FFFFFF"/>
                </a:solidFill>
                <a:latin typeface="Telegraf Bold"/>
                <a:ea typeface="Telegraf Bold"/>
                <a:cs typeface="Telegraf Bold"/>
                <a:sym typeface="Telegraf Bold"/>
              </a:rPr>
              <a:t>Collaborative Approach: </a:t>
            </a:r>
          </a:p>
        </p:txBody>
      </p:sp>
      <p:sp>
        <p:nvSpPr>
          <p:cNvPr id="38" name="TextBox 38"/>
          <p:cNvSpPr txBox="1"/>
          <p:nvPr/>
        </p:nvSpPr>
        <p:spPr>
          <a:xfrm>
            <a:off x="1407148" y="7044940"/>
            <a:ext cx="4373357" cy="1046309"/>
          </a:xfrm>
          <a:prstGeom prst="rect">
            <a:avLst/>
          </a:prstGeom>
        </p:spPr>
        <p:txBody>
          <a:bodyPr lIns="0" tIns="0" rIns="0" bIns="0" rtlCol="0" anchor="t">
            <a:spAutoFit/>
          </a:bodyPr>
          <a:lstStyle/>
          <a:p>
            <a:pPr algn="l">
              <a:lnSpc>
                <a:spcPts val="2077"/>
              </a:lnSpc>
            </a:pPr>
            <a:r>
              <a:rPr lang="en-US" sz="1483">
                <a:solidFill>
                  <a:srgbClr val="FFFFFF"/>
                </a:solidFill>
                <a:latin typeface="Telegraf"/>
                <a:ea typeface="Telegraf"/>
                <a:cs typeface="Telegraf"/>
                <a:sym typeface="Telegraf"/>
              </a:rPr>
              <a:t>We have a track record of delivering measurable improvements and successful outcomes for our clients.</a:t>
            </a:r>
          </a:p>
          <a:p>
            <a:pPr algn="l">
              <a:lnSpc>
                <a:spcPts val="2077"/>
              </a:lnSpc>
              <a:spcBef>
                <a:spcPct val="0"/>
              </a:spcBef>
            </a:pPr>
            <a:endParaRPr lang="en-US" sz="1483">
              <a:solidFill>
                <a:srgbClr val="FFFFFF"/>
              </a:solidFill>
              <a:latin typeface="Telegraf"/>
              <a:ea typeface="Telegraf"/>
              <a:cs typeface="Telegraf"/>
              <a:sym typeface="Telegraf"/>
            </a:endParaRPr>
          </a:p>
        </p:txBody>
      </p:sp>
      <p:sp>
        <p:nvSpPr>
          <p:cNvPr id="39" name="TextBox 39"/>
          <p:cNvSpPr txBox="1"/>
          <p:nvPr/>
        </p:nvSpPr>
        <p:spPr>
          <a:xfrm>
            <a:off x="7053614" y="7044940"/>
            <a:ext cx="4373357" cy="787216"/>
          </a:xfrm>
          <a:prstGeom prst="rect">
            <a:avLst/>
          </a:prstGeom>
        </p:spPr>
        <p:txBody>
          <a:bodyPr lIns="0" tIns="0" rIns="0" bIns="0" rtlCol="0" anchor="t">
            <a:spAutoFit/>
          </a:bodyPr>
          <a:lstStyle/>
          <a:p>
            <a:pPr algn="l">
              <a:lnSpc>
                <a:spcPts val="2077"/>
              </a:lnSpc>
              <a:spcBef>
                <a:spcPct val="0"/>
              </a:spcBef>
            </a:pPr>
            <a:r>
              <a:rPr lang="en-US" sz="1483">
                <a:solidFill>
                  <a:srgbClr val="FFFFFF"/>
                </a:solidFill>
                <a:latin typeface="Telegraf"/>
                <a:ea typeface="Telegraf"/>
                <a:cs typeface="Telegraf"/>
                <a:sym typeface="Telegraf"/>
              </a:rPr>
              <a:t>We work closely with your team to ensure seamless integration and implementation of our recommendations.</a:t>
            </a:r>
          </a:p>
        </p:txBody>
      </p:sp>
      <p:grpSp>
        <p:nvGrpSpPr>
          <p:cNvPr id="40" name="Group 40"/>
          <p:cNvGrpSpPr/>
          <p:nvPr/>
        </p:nvGrpSpPr>
        <p:grpSpPr>
          <a:xfrm>
            <a:off x="1105887" y="8564823"/>
            <a:ext cx="10680427" cy="1014921"/>
            <a:chOff x="0" y="0"/>
            <a:chExt cx="2812952" cy="267304"/>
          </a:xfrm>
        </p:grpSpPr>
        <p:sp>
          <p:nvSpPr>
            <p:cNvPr id="41" name="Freeform 41"/>
            <p:cNvSpPr/>
            <p:nvPr/>
          </p:nvSpPr>
          <p:spPr>
            <a:xfrm>
              <a:off x="0" y="0"/>
              <a:ext cx="2812952" cy="267304"/>
            </a:xfrm>
            <a:custGeom>
              <a:avLst/>
              <a:gdLst/>
              <a:ahLst/>
              <a:cxnLst/>
              <a:rect l="l" t="t" r="r" b="b"/>
              <a:pathLst>
                <a:path w="2812952" h="267304">
                  <a:moveTo>
                    <a:pt x="10873" y="0"/>
                  </a:moveTo>
                  <a:lnTo>
                    <a:pt x="2802079" y="0"/>
                  </a:lnTo>
                  <a:cubicBezTo>
                    <a:pt x="2808084" y="0"/>
                    <a:pt x="2812952" y="4868"/>
                    <a:pt x="2812952" y="10873"/>
                  </a:cubicBezTo>
                  <a:lnTo>
                    <a:pt x="2812952" y="256431"/>
                  </a:lnTo>
                  <a:cubicBezTo>
                    <a:pt x="2812952" y="259315"/>
                    <a:pt x="2811806" y="262081"/>
                    <a:pt x="2809767" y="264120"/>
                  </a:cubicBezTo>
                  <a:cubicBezTo>
                    <a:pt x="2807728" y="266159"/>
                    <a:pt x="2804963" y="267304"/>
                    <a:pt x="2802079" y="267304"/>
                  </a:cubicBezTo>
                  <a:lnTo>
                    <a:pt x="10873" y="267304"/>
                  </a:lnTo>
                  <a:cubicBezTo>
                    <a:pt x="4868" y="267304"/>
                    <a:pt x="0" y="262436"/>
                    <a:pt x="0" y="256431"/>
                  </a:cubicBezTo>
                  <a:lnTo>
                    <a:pt x="0" y="10873"/>
                  </a:lnTo>
                  <a:cubicBezTo>
                    <a:pt x="0" y="7989"/>
                    <a:pt x="1146" y="5224"/>
                    <a:pt x="3185" y="3185"/>
                  </a:cubicBezTo>
                  <a:cubicBezTo>
                    <a:pt x="5224" y="1146"/>
                    <a:pt x="7989" y="0"/>
                    <a:pt x="10873" y="0"/>
                  </a:cubicBezTo>
                  <a:close/>
                </a:path>
              </a:pathLst>
            </a:custGeom>
            <a:solidFill>
              <a:srgbClr val="F1F2F2"/>
            </a:solidFill>
            <a:ln w="9525" cap="sq">
              <a:solidFill>
                <a:srgbClr val="000000"/>
              </a:solidFill>
              <a:prstDash val="solid"/>
              <a:miter/>
            </a:ln>
          </p:spPr>
          <p:txBody>
            <a:bodyPr/>
            <a:lstStyle/>
            <a:p>
              <a:endParaRPr lang="en-US"/>
            </a:p>
          </p:txBody>
        </p:sp>
        <p:sp>
          <p:nvSpPr>
            <p:cNvPr id="42" name="TextBox 42"/>
            <p:cNvSpPr txBox="1"/>
            <p:nvPr/>
          </p:nvSpPr>
          <p:spPr>
            <a:xfrm>
              <a:off x="0" y="-38100"/>
              <a:ext cx="2812952" cy="305404"/>
            </a:xfrm>
            <a:prstGeom prst="rect">
              <a:avLst/>
            </a:prstGeom>
          </p:spPr>
          <p:txBody>
            <a:bodyPr lIns="50800" tIns="50800" rIns="50800" bIns="50800" rtlCol="0" anchor="ctr"/>
            <a:lstStyle/>
            <a:p>
              <a:pPr algn="ctr">
                <a:lnSpc>
                  <a:spcPts val="2659"/>
                </a:lnSpc>
              </a:pPr>
              <a:endParaRPr/>
            </a:p>
          </p:txBody>
        </p:sp>
      </p:grpSp>
      <p:sp>
        <p:nvSpPr>
          <p:cNvPr id="43" name="TextBox 43"/>
          <p:cNvSpPr txBox="1"/>
          <p:nvPr/>
        </p:nvSpPr>
        <p:spPr>
          <a:xfrm>
            <a:off x="2082198" y="8812473"/>
            <a:ext cx="8115300" cy="394335"/>
          </a:xfrm>
          <a:prstGeom prst="rect">
            <a:avLst/>
          </a:prstGeom>
        </p:spPr>
        <p:txBody>
          <a:bodyPr lIns="0" tIns="0" rIns="0" bIns="0" rtlCol="0" anchor="t">
            <a:spAutoFit/>
          </a:bodyPr>
          <a:lstStyle/>
          <a:p>
            <a:pPr algn="ctr">
              <a:lnSpc>
                <a:spcPts val="2939"/>
              </a:lnSpc>
              <a:spcBef>
                <a:spcPct val="0"/>
              </a:spcBef>
            </a:pPr>
            <a:r>
              <a:rPr lang="en-US" sz="2099" b="1">
                <a:solidFill>
                  <a:srgbClr val="E43F58"/>
                </a:solidFill>
                <a:latin typeface="Telegraf Bold"/>
                <a:ea typeface="Telegraf Bold"/>
                <a:cs typeface="Telegraf Bold"/>
                <a:sym typeface="Telegraf Bold"/>
              </a:rPr>
              <a:t>Ready to take your business to the next level?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19175"/>
            <a:ext cx="9235241" cy="863600"/>
          </a:xfrm>
          <a:prstGeom prst="rect">
            <a:avLst/>
          </a:prstGeom>
        </p:spPr>
        <p:txBody>
          <a:bodyPr lIns="0" tIns="0" rIns="0" bIns="0" rtlCol="0" anchor="t">
            <a:spAutoFit/>
          </a:bodyPr>
          <a:lstStyle/>
          <a:p>
            <a:pPr marL="0" lvl="0" indent="0" algn="l">
              <a:lnSpc>
                <a:spcPts val="6698"/>
              </a:lnSpc>
              <a:spcBef>
                <a:spcPct val="0"/>
              </a:spcBef>
            </a:pPr>
            <a:r>
              <a:rPr lang="en-US" sz="5581" b="1">
                <a:solidFill>
                  <a:srgbClr val="E43F58"/>
                </a:solidFill>
                <a:latin typeface="Bebas Neue Bold"/>
                <a:ea typeface="Bebas Neue Bold"/>
                <a:cs typeface="Bebas Neue Bold"/>
                <a:sym typeface="Bebas Neue Bold"/>
              </a:rPr>
              <a:t>Why use NOS Technical Services</a:t>
            </a:r>
          </a:p>
        </p:txBody>
      </p:sp>
      <p:sp>
        <p:nvSpPr>
          <p:cNvPr id="3" name="Freeform 3"/>
          <p:cNvSpPr/>
          <p:nvPr/>
        </p:nvSpPr>
        <p:spPr>
          <a:xfrm rot="-401715">
            <a:off x="-3308047" y="7527693"/>
            <a:ext cx="22687202" cy="7742008"/>
          </a:xfrm>
          <a:custGeom>
            <a:avLst/>
            <a:gdLst/>
            <a:ahLst/>
            <a:cxnLst/>
            <a:rect l="l" t="t" r="r" b="b"/>
            <a:pathLst>
              <a:path w="22687202" h="7742008">
                <a:moveTo>
                  <a:pt x="0" y="0"/>
                </a:moveTo>
                <a:lnTo>
                  <a:pt x="22687202" y="0"/>
                </a:lnTo>
                <a:lnTo>
                  <a:pt x="22687202" y="7742008"/>
                </a:lnTo>
                <a:lnTo>
                  <a:pt x="0" y="774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3414124" y="337548"/>
            <a:ext cx="8579934" cy="8579934"/>
            <a:chOff x="0" y="0"/>
            <a:chExt cx="812800" cy="812800"/>
          </a:xfrm>
        </p:grpSpPr>
        <p:sp>
          <p:nvSpPr>
            <p:cNvPr id="5" name="Freeform 5"/>
            <p:cNvSpPr/>
            <p:nvPr/>
          </p:nvSpPr>
          <p:spPr>
            <a:xfrm>
              <a:off x="19809" y="19809"/>
              <a:ext cx="773182" cy="773182"/>
            </a:xfrm>
            <a:custGeom>
              <a:avLst/>
              <a:gdLst/>
              <a:ahLst/>
              <a:cxnLst/>
              <a:rect l="l" t="t" r="r" b="b"/>
              <a:pathLst>
                <a:path w="773182" h="773182">
                  <a:moveTo>
                    <a:pt x="420407" y="14007"/>
                  </a:moveTo>
                  <a:lnTo>
                    <a:pt x="759175" y="352775"/>
                  </a:lnTo>
                  <a:cubicBezTo>
                    <a:pt x="768143" y="361743"/>
                    <a:pt x="773182" y="373907"/>
                    <a:pt x="773182" y="386591"/>
                  </a:cubicBezTo>
                  <a:cubicBezTo>
                    <a:pt x="773182" y="399275"/>
                    <a:pt x="768143" y="411439"/>
                    <a:pt x="759175" y="420407"/>
                  </a:cubicBezTo>
                  <a:lnTo>
                    <a:pt x="420407" y="759175"/>
                  </a:lnTo>
                  <a:cubicBezTo>
                    <a:pt x="411439" y="768143"/>
                    <a:pt x="399275" y="773182"/>
                    <a:pt x="386591" y="773182"/>
                  </a:cubicBezTo>
                  <a:cubicBezTo>
                    <a:pt x="373907" y="773182"/>
                    <a:pt x="361743" y="768143"/>
                    <a:pt x="352775" y="759175"/>
                  </a:cubicBezTo>
                  <a:lnTo>
                    <a:pt x="14007" y="420407"/>
                  </a:lnTo>
                  <a:cubicBezTo>
                    <a:pt x="5039" y="411439"/>
                    <a:pt x="0" y="399275"/>
                    <a:pt x="0" y="386591"/>
                  </a:cubicBezTo>
                  <a:cubicBezTo>
                    <a:pt x="0" y="373907"/>
                    <a:pt x="5039" y="361743"/>
                    <a:pt x="14007" y="352775"/>
                  </a:cubicBezTo>
                  <a:lnTo>
                    <a:pt x="352775" y="14007"/>
                  </a:lnTo>
                  <a:cubicBezTo>
                    <a:pt x="361743" y="5039"/>
                    <a:pt x="373907" y="0"/>
                    <a:pt x="386591" y="0"/>
                  </a:cubicBezTo>
                  <a:cubicBezTo>
                    <a:pt x="399275" y="0"/>
                    <a:pt x="411439" y="5039"/>
                    <a:pt x="420407" y="14007"/>
                  </a:cubicBezTo>
                  <a:close/>
                </a:path>
              </a:pathLst>
            </a:custGeom>
            <a:blipFill>
              <a:blip r:embed="rId4"/>
              <a:stretch>
                <a:fillRect l="-25046" r="-25046"/>
              </a:stretch>
            </a:blipFill>
            <a:ln w="190500" cap="rnd">
              <a:solidFill>
                <a:srgbClr val="E43F58"/>
              </a:solidFill>
              <a:prstDash val="solid"/>
              <a:round/>
            </a:ln>
          </p:spPr>
          <p:txBody>
            <a:bodyPr/>
            <a:lstStyle/>
            <a:p>
              <a:endParaRPr lang="en-US"/>
            </a:p>
          </p:txBody>
        </p:sp>
      </p:grpSp>
      <p:grpSp>
        <p:nvGrpSpPr>
          <p:cNvPr id="6" name="Group 6"/>
          <p:cNvGrpSpPr/>
          <p:nvPr/>
        </p:nvGrpSpPr>
        <p:grpSpPr>
          <a:xfrm>
            <a:off x="1358489" y="2953064"/>
            <a:ext cx="4494476" cy="647931"/>
            <a:chOff x="0" y="0"/>
            <a:chExt cx="1183730" cy="170649"/>
          </a:xfrm>
        </p:grpSpPr>
        <p:sp>
          <p:nvSpPr>
            <p:cNvPr id="7" name="Freeform 7"/>
            <p:cNvSpPr/>
            <p:nvPr/>
          </p:nvSpPr>
          <p:spPr>
            <a:xfrm>
              <a:off x="0" y="0"/>
              <a:ext cx="1183730" cy="170649"/>
            </a:xfrm>
            <a:custGeom>
              <a:avLst/>
              <a:gdLst/>
              <a:ahLst/>
              <a:cxnLst/>
              <a:rect l="l" t="t" r="r" b="b"/>
              <a:pathLst>
                <a:path w="1183730" h="170649">
                  <a:moveTo>
                    <a:pt x="65457" y="0"/>
                  </a:moveTo>
                  <a:lnTo>
                    <a:pt x="1118274" y="0"/>
                  </a:lnTo>
                  <a:cubicBezTo>
                    <a:pt x="1135634" y="0"/>
                    <a:pt x="1152283" y="6896"/>
                    <a:pt x="1164558" y="19172"/>
                  </a:cubicBezTo>
                  <a:cubicBezTo>
                    <a:pt x="1176834" y="31447"/>
                    <a:pt x="1183730" y="48096"/>
                    <a:pt x="1183730" y="65457"/>
                  </a:cubicBezTo>
                  <a:lnTo>
                    <a:pt x="1183730" y="105192"/>
                  </a:lnTo>
                  <a:cubicBezTo>
                    <a:pt x="1183730" y="122552"/>
                    <a:pt x="1176834" y="139201"/>
                    <a:pt x="1164558" y="151477"/>
                  </a:cubicBezTo>
                  <a:cubicBezTo>
                    <a:pt x="1152283" y="163752"/>
                    <a:pt x="1135634" y="170649"/>
                    <a:pt x="1118274" y="170649"/>
                  </a:cubicBezTo>
                  <a:lnTo>
                    <a:pt x="65457" y="170649"/>
                  </a:lnTo>
                  <a:cubicBezTo>
                    <a:pt x="48096" y="170649"/>
                    <a:pt x="31447" y="163752"/>
                    <a:pt x="19172" y="151477"/>
                  </a:cubicBezTo>
                  <a:cubicBezTo>
                    <a:pt x="6896" y="139201"/>
                    <a:pt x="0" y="122552"/>
                    <a:pt x="0" y="105192"/>
                  </a:cubicBezTo>
                  <a:lnTo>
                    <a:pt x="0" y="65457"/>
                  </a:lnTo>
                  <a:cubicBezTo>
                    <a:pt x="0" y="48096"/>
                    <a:pt x="6896" y="31447"/>
                    <a:pt x="19172" y="19172"/>
                  </a:cubicBezTo>
                  <a:cubicBezTo>
                    <a:pt x="31447" y="6896"/>
                    <a:pt x="48096" y="0"/>
                    <a:pt x="65457" y="0"/>
                  </a:cubicBezTo>
                  <a:close/>
                </a:path>
              </a:pathLst>
            </a:custGeom>
            <a:solidFill>
              <a:srgbClr val="123655"/>
            </a:solidFill>
          </p:spPr>
          <p:txBody>
            <a:bodyPr/>
            <a:lstStyle/>
            <a:p>
              <a:endParaRPr lang="en-US"/>
            </a:p>
          </p:txBody>
        </p:sp>
        <p:sp>
          <p:nvSpPr>
            <p:cNvPr id="8" name="TextBox 8"/>
            <p:cNvSpPr txBox="1"/>
            <p:nvPr/>
          </p:nvSpPr>
          <p:spPr>
            <a:xfrm>
              <a:off x="0" y="-38100"/>
              <a:ext cx="1183730" cy="20874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944274" y="2862815"/>
            <a:ext cx="828430" cy="828430"/>
          </a:xfrm>
          <a:custGeom>
            <a:avLst/>
            <a:gdLst/>
            <a:ahLst/>
            <a:cxnLst/>
            <a:rect l="l" t="t" r="r" b="b"/>
            <a:pathLst>
              <a:path w="828430" h="828430">
                <a:moveTo>
                  <a:pt x="0" y="0"/>
                </a:moveTo>
                <a:lnTo>
                  <a:pt x="828430" y="0"/>
                </a:lnTo>
                <a:lnTo>
                  <a:pt x="828430" y="828429"/>
                </a:lnTo>
                <a:lnTo>
                  <a:pt x="0" y="8284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 name="Group 10"/>
          <p:cNvGrpSpPr/>
          <p:nvPr/>
        </p:nvGrpSpPr>
        <p:grpSpPr>
          <a:xfrm>
            <a:off x="1475311" y="5397526"/>
            <a:ext cx="4494476" cy="647931"/>
            <a:chOff x="0" y="0"/>
            <a:chExt cx="1183730" cy="170649"/>
          </a:xfrm>
        </p:grpSpPr>
        <p:sp>
          <p:nvSpPr>
            <p:cNvPr id="11" name="Freeform 11"/>
            <p:cNvSpPr/>
            <p:nvPr/>
          </p:nvSpPr>
          <p:spPr>
            <a:xfrm>
              <a:off x="0" y="0"/>
              <a:ext cx="1183730" cy="170649"/>
            </a:xfrm>
            <a:custGeom>
              <a:avLst/>
              <a:gdLst/>
              <a:ahLst/>
              <a:cxnLst/>
              <a:rect l="l" t="t" r="r" b="b"/>
              <a:pathLst>
                <a:path w="1183730" h="170649">
                  <a:moveTo>
                    <a:pt x="65457" y="0"/>
                  </a:moveTo>
                  <a:lnTo>
                    <a:pt x="1118274" y="0"/>
                  </a:lnTo>
                  <a:cubicBezTo>
                    <a:pt x="1135634" y="0"/>
                    <a:pt x="1152283" y="6896"/>
                    <a:pt x="1164558" y="19172"/>
                  </a:cubicBezTo>
                  <a:cubicBezTo>
                    <a:pt x="1176834" y="31447"/>
                    <a:pt x="1183730" y="48096"/>
                    <a:pt x="1183730" y="65457"/>
                  </a:cubicBezTo>
                  <a:lnTo>
                    <a:pt x="1183730" y="105192"/>
                  </a:lnTo>
                  <a:cubicBezTo>
                    <a:pt x="1183730" y="122552"/>
                    <a:pt x="1176834" y="139201"/>
                    <a:pt x="1164558" y="151477"/>
                  </a:cubicBezTo>
                  <a:cubicBezTo>
                    <a:pt x="1152283" y="163752"/>
                    <a:pt x="1135634" y="170649"/>
                    <a:pt x="1118274" y="170649"/>
                  </a:cubicBezTo>
                  <a:lnTo>
                    <a:pt x="65457" y="170649"/>
                  </a:lnTo>
                  <a:cubicBezTo>
                    <a:pt x="48096" y="170649"/>
                    <a:pt x="31447" y="163752"/>
                    <a:pt x="19172" y="151477"/>
                  </a:cubicBezTo>
                  <a:cubicBezTo>
                    <a:pt x="6896" y="139201"/>
                    <a:pt x="0" y="122552"/>
                    <a:pt x="0" y="105192"/>
                  </a:cubicBezTo>
                  <a:lnTo>
                    <a:pt x="0" y="65457"/>
                  </a:lnTo>
                  <a:cubicBezTo>
                    <a:pt x="0" y="48096"/>
                    <a:pt x="6896" y="31447"/>
                    <a:pt x="19172" y="19172"/>
                  </a:cubicBezTo>
                  <a:cubicBezTo>
                    <a:pt x="31447" y="6896"/>
                    <a:pt x="48096" y="0"/>
                    <a:pt x="65457" y="0"/>
                  </a:cubicBezTo>
                  <a:close/>
                </a:path>
              </a:pathLst>
            </a:custGeom>
            <a:solidFill>
              <a:srgbClr val="123655"/>
            </a:solidFill>
          </p:spPr>
          <p:txBody>
            <a:bodyPr/>
            <a:lstStyle/>
            <a:p>
              <a:endParaRPr lang="en-US"/>
            </a:p>
          </p:txBody>
        </p:sp>
        <p:sp>
          <p:nvSpPr>
            <p:cNvPr id="12" name="TextBox 12"/>
            <p:cNvSpPr txBox="1"/>
            <p:nvPr/>
          </p:nvSpPr>
          <p:spPr>
            <a:xfrm>
              <a:off x="0" y="-38100"/>
              <a:ext cx="1183730" cy="208749"/>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61096" y="5307277"/>
            <a:ext cx="828430" cy="828430"/>
          </a:xfrm>
          <a:custGeom>
            <a:avLst/>
            <a:gdLst/>
            <a:ahLst/>
            <a:cxnLst/>
            <a:rect l="l" t="t" r="r" b="b"/>
            <a:pathLst>
              <a:path w="828430" h="828430">
                <a:moveTo>
                  <a:pt x="0" y="0"/>
                </a:moveTo>
                <a:lnTo>
                  <a:pt x="828430" y="0"/>
                </a:lnTo>
                <a:lnTo>
                  <a:pt x="828430" y="828429"/>
                </a:lnTo>
                <a:lnTo>
                  <a:pt x="0" y="8284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4"/>
          <p:cNvSpPr txBox="1"/>
          <p:nvPr/>
        </p:nvSpPr>
        <p:spPr>
          <a:xfrm>
            <a:off x="1152799" y="3724438"/>
            <a:ext cx="4700166" cy="1827167"/>
          </a:xfrm>
          <a:prstGeom prst="rect">
            <a:avLst/>
          </a:prstGeom>
        </p:spPr>
        <p:txBody>
          <a:bodyPr lIns="0" tIns="0" rIns="0" bIns="0" rtlCol="0" anchor="t">
            <a:spAutoFit/>
          </a:bodyPr>
          <a:lstStyle/>
          <a:p>
            <a:pPr algn="l">
              <a:lnSpc>
                <a:spcPts val="2376"/>
              </a:lnSpc>
            </a:pPr>
            <a:r>
              <a:rPr lang="en-US" sz="1697" dirty="0">
                <a:solidFill>
                  <a:srgbClr val="0A2038"/>
                </a:solidFill>
                <a:latin typeface="Telegraf"/>
                <a:ea typeface="Telegraf"/>
                <a:cs typeface="Telegraf"/>
                <a:sym typeface="Telegraf"/>
              </a:rPr>
              <a:t>NOS Technical Services offers specialized contract recruitment, ensuring you get the right talent for your specific needs. The NOS team brings a wealth of experience and industry knowledge to every project.</a:t>
            </a:r>
          </a:p>
          <a:p>
            <a:pPr algn="l">
              <a:lnSpc>
                <a:spcPts val="2376"/>
              </a:lnSpc>
              <a:spcBef>
                <a:spcPct val="0"/>
              </a:spcBef>
            </a:pPr>
            <a:endParaRPr lang="en-US" sz="1697" dirty="0">
              <a:solidFill>
                <a:srgbClr val="0A2038"/>
              </a:solidFill>
              <a:latin typeface="Telegraf"/>
              <a:ea typeface="Telegraf"/>
              <a:cs typeface="Telegraf"/>
              <a:sym typeface="Telegraf"/>
            </a:endParaRPr>
          </a:p>
        </p:txBody>
      </p:sp>
      <p:grpSp>
        <p:nvGrpSpPr>
          <p:cNvPr id="15" name="Group 15"/>
          <p:cNvGrpSpPr/>
          <p:nvPr/>
        </p:nvGrpSpPr>
        <p:grpSpPr>
          <a:xfrm>
            <a:off x="7504518" y="2929107"/>
            <a:ext cx="4494476" cy="647931"/>
            <a:chOff x="0" y="0"/>
            <a:chExt cx="1183730" cy="170649"/>
          </a:xfrm>
        </p:grpSpPr>
        <p:sp>
          <p:nvSpPr>
            <p:cNvPr id="16" name="Freeform 16"/>
            <p:cNvSpPr/>
            <p:nvPr/>
          </p:nvSpPr>
          <p:spPr>
            <a:xfrm>
              <a:off x="0" y="0"/>
              <a:ext cx="1183730" cy="170649"/>
            </a:xfrm>
            <a:custGeom>
              <a:avLst/>
              <a:gdLst/>
              <a:ahLst/>
              <a:cxnLst/>
              <a:rect l="l" t="t" r="r" b="b"/>
              <a:pathLst>
                <a:path w="1183730" h="170649">
                  <a:moveTo>
                    <a:pt x="65457" y="0"/>
                  </a:moveTo>
                  <a:lnTo>
                    <a:pt x="1118274" y="0"/>
                  </a:lnTo>
                  <a:cubicBezTo>
                    <a:pt x="1135634" y="0"/>
                    <a:pt x="1152283" y="6896"/>
                    <a:pt x="1164558" y="19172"/>
                  </a:cubicBezTo>
                  <a:cubicBezTo>
                    <a:pt x="1176834" y="31447"/>
                    <a:pt x="1183730" y="48096"/>
                    <a:pt x="1183730" y="65457"/>
                  </a:cubicBezTo>
                  <a:lnTo>
                    <a:pt x="1183730" y="105192"/>
                  </a:lnTo>
                  <a:cubicBezTo>
                    <a:pt x="1183730" y="122552"/>
                    <a:pt x="1176834" y="139201"/>
                    <a:pt x="1164558" y="151477"/>
                  </a:cubicBezTo>
                  <a:cubicBezTo>
                    <a:pt x="1152283" y="163752"/>
                    <a:pt x="1135634" y="170649"/>
                    <a:pt x="1118274" y="170649"/>
                  </a:cubicBezTo>
                  <a:lnTo>
                    <a:pt x="65457" y="170649"/>
                  </a:lnTo>
                  <a:cubicBezTo>
                    <a:pt x="48096" y="170649"/>
                    <a:pt x="31447" y="163752"/>
                    <a:pt x="19172" y="151477"/>
                  </a:cubicBezTo>
                  <a:cubicBezTo>
                    <a:pt x="6896" y="139201"/>
                    <a:pt x="0" y="122552"/>
                    <a:pt x="0" y="105192"/>
                  </a:cubicBezTo>
                  <a:lnTo>
                    <a:pt x="0" y="65457"/>
                  </a:lnTo>
                  <a:cubicBezTo>
                    <a:pt x="0" y="48096"/>
                    <a:pt x="6896" y="31447"/>
                    <a:pt x="19172" y="19172"/>
                  </a:cubicBezTo>
                  <a:cubicBezTo>
                    <a:pt x="31447" y="6896"/>
                    <a:pt x="48096" y="0"/>
                    <a:pt x="65457" y="0"/>
                  </a:cubicBezTo>
                  <a:close/>
                </a:path>
              </a:pathLst>
            </a:custGeom>
            <a:solidFill>
              <a:srgbClr val="123655"/>
            </a:solidFill>
          </p:spPr>
          <p:txBody>
            <a:bodyPr/>
            <a:lstStyle/>
            <a:p>
              <a:endParaRPr lang="en-US"/>
            </a:p>
          </p:txBody>
        </p:sp>
        <p:sp>
          <p:nvSpPr>
            <p:cNvPr id="17" name="TextBox 17"/>
            <p:cNvSpPr txBox="1"/>
            <p:nvPr/>
          </p:nvSpPr>
          <p:spPr>
            <a:xfrm>
              <a:off x="0" y="-38100"/>
              <a:ext cx="1183730" cy="208749"/>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7090303" y="2838858"/>
            <a:ext cx="828430" cy="828430"/>
          </a:xfrm>
          <a:custGeom>
            <a:avLst/>
            <a:gdLst/>
            <a:ahLst/>
            <a:cxnLst/>
            <a:rect l="l" t="t" r="r" b="b"/>
            <a:pathLst>
              <a:path w="828430" h="828430">
                <a:moveTo>
                  <a:pt x="0" y="0"/>
                </a:moveTo>
                <a:lnTo>
                  <a:pt x="828430" y="0"/>
                </a:lnTo>
                <a:lnTo>
                  <a:pt x="828430" y="828430"/>
                </a:lnTo>
                <a:lnTo>
                  <a:pt x="0" y="8284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9"/>
          <p:cNvGrpSpPr/>
          <p:nvPr/>
        </p:nvGrpSpPr>
        <p:grpSpPr>
          <a:xfrm>
            <a:off x="7653735" y="5397526"/>
            <a:ext cx="4494476" cy="647931"/>
            <a:chOff x="0" y="0"/>
            <a:chExt cx="1183730" cy="170649"/>
          </a:xfrm>
        </p:grpSpPr>
        <p:sp>
          <p:nvSpPr>
            <p:cNvPr id="20" name="Freeform 20"/>
            <p:cNvSpPr/>
            <p:nvPr/>
          </p:nvSpPr>
          <p:spPr>
            <a:xfrm>
              <a:off x="0" y="0"/>
              <a:ext cx="1183730" cy="170649"/>
            </a:xfrm>
            <a:custGeom>
              <a:avLst/>
              <a:gdLst/>
              <a:ahLst/>
              <a:cxnLst/>
              <a:rect l="l" t="t" r="r" b="b"/>
              <a:pathLst>
                <a:path w="1183730" h="170649">
                  <a:moveTo>
                    <a:pt x="65457" y="0"/>
                  </a:moveTo>
                  <a:lnTo>
                    <a:pt x="1118274" y="0"/>
                  </a:lnTo>
                  <a:cubicBezTo>
                    <a:pt x="1135634" y="0"/>
                    <a:pt x="1152283" y="6896"/>
                    <a:pt x="1164558" y="19172"/>
                  </a:cubicBezTo>
                  <a:cubicBezTo>
                    <a:pt x="1176834" y="31447"/>
                    <a:pt x="1183730" y="48096"/>
                    <a:pt x="1183730" y="65457"/>
                  </a:cubicBezTo>
                  <a:lnTo>
                    <a:pt x="1183730" y="105192"/>
                  </a:lnTo>
                  <a:cubicBezTo>
                    <a:pt x="1183730" y="122552"/>
                    <a:pt x="1176834" y="139201"/>
                    <a:pt x="1164558" y="151477"/>
                  </a:cubicBezTo>
                  <a:cubicBezTo>
                    <a:pt x="1152283" y="163752"/>
                    <a:pt x="1135634" y="170649"/>
                    <a:pt x="1118274" y="170649"/>
                  </a:cubicBezTo>
                  <a:lnTo>
                    <a:pt x="65457" y="170649"/>
                  </a:lnTo>
                  <a:cubicBezTo>
                    <a:pt x="48096" y="170649"/>
                    <a:pt x="31447" y="163752"/>
                    <a:pt x="19172" y="151477"/>
                  </a:cubicBezTo>
                  <a:cubicBezTo>
                    <a:pt x="6896" y="139201"/>
                    <a:pt x="0" y="122552"/>
                    <a:pt x="0" y="105192"/>
                  </a:cubicBezTo>
                  <a:lnTo>
                    <a:pt x="0" y="65457"/>
                  </a:lnTo>
                  <a:cubicBezTo>
                    <a:pt x="0" y="48096"/>
                    <a:pt x="6896" y="31447"/>
                    <a:pt x="19172" y="19172"/>
                  </a:cubicBezTo>
                  <a:cubicBezTo>
                    <a:pt x="31447" y="6896"/>
                    <a:pt x="48096" y="0"/>
                    <a:pt x="65457" y="0"/>
                  </a:cubicBezTo>
                  <a:close/>
                </a:path>
              </a:pathLst>
            </a:custGeom>
            <a:solidFill>
              <a:srgbClr val="123655"/>
            </a:solidFill>
          </p:spPr>
          <p:txBody>
            <a:bodyPr/>
            <a:lstStyle/>
            <a:p>
              <a:endParaRPr lang="en-US"/>
            </a:p>
          </p:txBody>
        </p:sp>
        <p:sp>
          <p:nvSpPr>
            <p:cNvPr id="21" name="TextBox 21"/>
            <p:cNvSpPr txBox="1"/>
            <p:nvPr/>
          </p:nvSpPr>
          <p:spPr>
            <a:xfrm>
              <a:off x="0" y="-38100"/>
              <a:ext cx="1183730" cy="208749"/>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7239520" y="5307277"/>
            <a:ext cx="828430" cy="828430"/>
          </a:xfrm>
          <a:custGeom>
            <a:avLst/>
            <a:gdLst/>
            <a:ahLst/>
            <a:cxnLst/>
            <a:rect l="l" t="t" r="r" b="b"/>
            <a:pathLst>
              <a:path w="828430" h="828430">
                <a:moveTo>
                  <a:pt x="0" y="0"/>
                </a:moveTo>
                <a:lnTo>
                  <a:pt x="828430" y="0"/>
                </a:lnTo>
                <a:lnTo>
                  <a:pt x="828430" y="828429"/>
                </a:lnTo>
                <a:lnTo>
                  <a:pt x="0" y="8284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13895728" y="1320008"/>
            <a:ext cx="881756" cy="491579"/>
          </a:xfrm>
          <a:custGeom>
            <a:avLst/>
            <a:gdLst/>
            <a:ahLst/>
            <a:cxnLst/>
            <a:rect l="l" t="t" r="r" b="b"/>
            <a:pathLst>
              <a:path w="881756" h="491579">
                <a:moveTo>
                  <a:pt x="0" y="0"/>
                </a:moveTo>
                <a:lnTo>
                  <a:pt x="881756" y="0"/>
                </a:lnTo>
                <a:lnTo>
                  <a:pt x="881756" y="491579"/>
                </a:lnTo>
                <a:lnTo>
                  <a:pt x="0" y="4915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TextBox 24"/>
          <p:cNvSpPr txBox="1"/>
          <p:nvPr/>
        </p:nvSpPr>
        <p:spPr>
          <a:xfrm>
            <a:off x="2012759" y="3043323"/>
            <a:ext cx="3185935" cy="391345"/>
          </a:xfrm>
          <a:prstGeom prst="rect">
            <a:avLst/>
          </a:prstGeom>
        </p:spPr>
        <p:txBody>
          <a:bodyPr lIns="0" tIns="0" rIns="0" bIns="0" rtlCol="0" anchor="t">
            <a:spAutoFit/>
          </a:bodyPr>
          <a:lstStyle/>
          <a:p>
            <a:pPr algn="l">
              <a:lnSpc>
                <a:spcPts val="2940"/>
              </a:lnSpc>
              <a:spcBef>
                <a:spcPct val="0"/>
              </a:spcBef>
            </a:pPr>
            <a:r>
              <a:rPr lang="en-US" sz="2100" b="1">
                <a:solidFill>
                  <a:srgbClr val="FFFFFF"/>
                </a:solidFill>
                <a:latin typeface="Telegraf Bold"/>
                <a:ea typeface="Telegraf Bold"/>
                <a:cs typeface="Telegraf Bold"/>
                <a:sym typeface="Telegraf Bold"/>
              </a:rPr>
              <a:t>Expertise and Precision: </a:t>
            </a:r>
          </a:p>
        </p:txBody>
      </p:sp>
      <p:sp>
        <p:nvSpPr>
          <p:cNvPr id="25" name="TextBox 25"/>
          <p:cNvSpPr txBox="1"/>
          <p:nvPr/>
        </p:nvSpPr>
        <p:spPr>
          <a:xfrm>
            <a:off x="2129581" y="5488252"/>
            <a:ext cx="3723384" cy="391345"/>
          </a:xfrm>
          <a:prstGeom prst="rect">
            <a:avLst/>
          </a:prstGeom>
        </p:spPr>
        <p:txBody>
          <a:bodyPr lIns="0" tIns="0" rIns="0" bIns="0" rtlCol="0" anchor="t">
            <a:spAutoFit/>
          </a:bodyPr>
          <a:lstStyle/>
          <a:p>
            <a:pPr algn="l">
              <a:lnSpc>
                <a:spcPts val="2940"/>
              </a:lnSpc>
              <a:spcBef>
                <a:spcPct val="0"/>
              </a:spcBef>
            </a:pPr>
            <a:r>
              <a:rPr lang="en-US" sz="2100" b="1">
                <a:solidFill>
                  <a:srgbClr val="FFFFFF"/>
                </a:solidFill>
                <a:latin typeface="Telegraf Bold"/>
                <a:ea typeface="Telegraf Bold"/>
                <a:cs typeface="Telegraf Bold"/>
                <a:sym typeface="Telegraf Bold"/>
              </a:rPr>
              <a:t>Security and Compliance: </a:t>
            </a:r>
          </a:p>
        </p:txBody>
      </p:sp>
      <p:sp>
        <p:nvSpPr>
          <p:cNvPr id="26" name="TextBox 26"/>
          <p:cNvSpPr txBox="1"/>
          <p:nvPr/>
        </p:nvSpPr>
        <p:spPr>
          <a:xfrm>
            <a:off x="8158788" y="3043323"/>
            <a:ext cx="3185935" cy="391345"/>
          </a:xfrm>
          <a:prstGeom prst="rect">
            <a:avLst/>
          </a:prstGeom>
        </p:spPr>
        <p:txBody>
          <a:bodyPr lIns="0" tIns="0" rIns="0" bIns="0" rtlCol="0" anchor="t">
            <a:spAutoFit/>
          </a:bodyPr>
          <a:lstStyle/>
          <a:p>
            <a:pPr algn="l">
              <a:lnSpc>
                <a:spcPts val="2940"/>
              </a:lnSpc>
              <a:spcBef>
                <a:spcPct val="0"/>
              </a:spcBef>
            </a:pPr>
            <a:r>
              <a:rPr lang="en-US" sz="2100" b="1">
                <a:solidFill>
                  <a:srgbClr val="FFFFFF"/>
                </a:solidFill>
                <a:latin typeface="Telegraf Bold"/>
                <a:ea typeface="Telegraf Bold"/>
                <a:cs typeface="Telegraf Bold"/>
                <a:sym typeface="Telegraf Bold"/>
              </a:rPr>
              <a:t>Efficiency and Speed: </a:t>
            </a:r>
          </a:p>
        </p:txBody>
      </p:sp>
      <p:sp>
        <p:nvSpPr>
          <p:cNvPr id="27" name="TextBox 27"/>
          <p:cNvSpPr txBox="1"/>
          <p:nvPr/>
        </p:nvSpPr>
        <p:spPr>
          <a:xfrm>
            <a:off x="8308005" y="5488252"/>
            <a:ext cx="3185935" cy="391345"/>
          </a:xfrm>
          <a:prstGeom prst="rect">
            <a:avLst/>
          </a:prstGeom>
        </p:spPr>
        <p:txBody>
          <a:bodyPr lIns="0" tIns="0" rIns="0" bIns="0" rtlCol="0" anchor="t">
            <a:spAutoFit/>
          </a:bodyPr>
          <a:lstStyle/>
          <a:p>
            <a:pPr algn="l">
              <a:lnSpc>
                <a:spcPts val="2940"/>
              </a:lnSpc>
              <a:spcBef>
                <a:spcPct val="0"/>
              </a:spcBef>
            </a:pPr>
            <a:r>
              <a:rPr lang="en-US" sz="2100" b="1">
                <a:solidFill>
                  <a:srgbClr val="FFFFFF"/>
                </a:solidFill>
                <a:latin typeface="Telegraf Bold"/>
                <a:ea typeface="Telegraf Bold"/>
                <a:cs typeface="Telegraf Bold"/>
                <a:sym typeface="Telegraf Bold"/>
              </a:rPr>
              <a:t>Customized Solutions: </a:t>
            </a:r>
          </a:p>
        </p:txBody>
      </p:sp>
      <p:sp>
        <p:nvSpPr>
          <p:cNvPr id="28" name="TextBox 28"/>
          <p:cNvSpPr txBox="1"/>
          <p:nvPr/>
        </p:nvSpPr>
        <p:spPr>
          <a:xfrm>
            <a:off x="1061096" y="1725862"/>
            <a:ext cx="10256471" cy="1391632"/>
          </a:xfrm>
          <a:prstGeom prst="rect">
            <a:avLst/>
          </a:prstGeom>
        </p:spPr>
        <p:txBody>
          <a:bodyPr lIns="0" tIns="0" rIns="0" bIns="0" rtlCol="0" anchor="t">
            <a:spAutoFit/>
          </a:bodyPr>
          <a:lstStyle/>
          <a:p>
            <a:pPr algn="l">
              <a:lnSpc>
                <a:spcPts val="3620"/>
              </a:lnSpc>
            </a:pPr>
            <a:r>
              <a:rPr lang="en-US" sz="2586" b="1">
                <a:solidFill>
                  <a:srgbClr val="000000"/>
                </a:solidFill>
                <a:latin typeface="Telegraf Bold"/>
                <a:ea typeface="Telegraf Bold"/>
                <a:cs typeface="Telegraf Bold"/>
                <a:sym typeface="Telegraf Bold"/>
              </a:rPr>
              <a:t>Using NOS Technical Services can provide numerous benefits for your business:</a:t>
            </a:r>
          </a:p>
          <a:p>
            <a:pPr algn="l">
              <a:lnSpc>
                <a:spcPts val="3620"/>
              </a:lnSpc>
              <a:spcBef>
                <a:spcPct val="0"/>
              </a:spcBef>
            </a:pPr>
            <a:endParaRPr lang="en-US" sz="2586" b="1">
              <a:solidFill>
                <a:srgbClr val="000000"/>
              </a:solidFill>
              <a:latin typeface="Telegraf Bold"/>
              <a:ea typeface="Telegraf Bold"/>
              <a:cs typeface="Telegraf Bold"/>
              <a:sym typeface="Telegraf Bold"/>
            </a:endParaRPr>
          </a:p>
        </p:txBody>
      </p:sp>
      <p:sp>
        <p:nvSpPr>
          <p:cNvPr id="29" name="TextBox 29"/>
          <p:cNvSpPr txBox="1"/>
          <p:nvPr/>
        </p:nvSpPr>
        <p:spPr>
          <a:xfrm>
            <a:off x="7225051" y="3724438"/>
            <a:ext cx="4700166" cy="903078"/>
          </a:xfrm>
          <a:prstGeom prst="rect">
            <a:avLst/>
          </a:prstGeom>
        </p:spPr>
        <p:txBody>
          <a:bodyPr lIns="0" tIns="0" rIns="0" bIns="0" rtlCol="0" anchor="t">
            <a:spAutoFit/>
          </a:bodyPr>
          <a:lstStyle/>
          <a:p>
            <a:pPr algn="l">
              <a:lnSpc>
                <a:spcPts val="2376"/>
              </a:lnSpc>
              <a:spcBef>
                <a:spcPct val="0"/>
              </a:spcBef>
            </a:pPr>
            <a:r>
              <a:rPr lang="en-US" sz="1697">
                <a:solidFill>
                  <a:srgbClr val="0A2038"/>
                </a:solidFill>
                <a:latin typeface="Telegraf"/>
                <a:ea typeface="Telegraf"/>
                <a:cs typeface="Telegraf"/>
                <a:sym typeface="Telegraf"/>
              </a:rPr>
              <a:t>Their advanced methodologies and tools streamline the recruitment process, saving you time and resources.</a:t>
            </a:r>
          </a:p>
        </p:txBody>
      </p:sp>
      <p:sp>
        <p:nvSpPr>
          <p:cNvPr id="30" name="TextBox 30"/>
          <p:cNvSpPr txBox="1"/>
          <p:nvPr/>
        </p:nvSpPr>
        <p:spPr>
          <a:xfrm>
            <a:off x="1343398" y="6164281"/>
            <a:ext cx="4700166" cy="903078"/>
          </a:xfrm>
          <a:prstGeom prst="rect">
            <a:avLst/>
          </a:prstGeom>
        </p:spPr>
        <p:txBody>
          <a:bodyPr lIns="0" tIns="0" rIns="0" bIns="0" rtlCol="0" anchor="t">
            <a:spAutoFit/>
          </a:bodyPr>
          <a:lstStyle/>
          <a:p>
            <a:pPr algn="l">
              <a:lnSpc>
                <a:spcPts val="2376"/>
              </a:lnSpc>
              <a:spcBef>
                <a:spcPct val="0"/>
              </a:spcBef>
            </a:pPr>
            <a:r>
              <a:rPr lang="en-US" sz="1697">
                <a:solidFill>
                  <a:srgbClr val="0A2038"/>
                </a:solidFill>
                <a:latin typeface="Telegraf"/>
                <a:ea typeface="Telegraf"/>
                <a:cs typeface="Telegraf"/>
                <a:sym typeface="Telegraf"/>
              </a:rPr>
              <a:t>They implement stringent security measures to protect your data and ensure compliance with industry standards.</a:t>
            </a:r>
          </a:p>
        </p:txBody>
      </p:sp>
      <p:sp>
        <p:nvSpPr>
          <p:cNvPr id="31" name="TextBox 31"/>
          <p:cNvSpPr txBox="1"/>
          <p:nvPr/>
        </p:nvSpPr>
        <p:spPr>
          <a:xfrm>
            <a:off x="7298828" y="6164281"/>
            <a:ext cx="4700166" cy="1495769"/>
          </a:xfrm>
          <a:prstGeom prst="rect">
            <a:avLst/>
          </a:prstGeom>
        </p:spPr>
        <p:txBody>
          <a:bodyPr lIns="0" tIns="0" rIns="0" bIns="0" rtlCol="0" anchor="t">
            <a:spAutoFit/>
          </a:bodyPr>
          <a:lstStyle/>
          <a:p>
            <a:pPr algn="l">
              <a:lnSpc>
                <a:spcPts val="2376"/>
              </a:lnSpc>
            </a:pPr>
            <a:r>
              <a:rPr lang="en-US" sz="1697">
                <a:solidFill>
                  <a:srgbClr val="0A2038"/>
                </a:solidFill>
                <a:latin typeface="Telegraf"/>
                <a:ea typeface="Telegraf"/>
                <a:cs typeface="Telegraf"/>
                <a:sym typeface="Telegraf"/>
              </a:rPr>
              <a:t>NOS Technical Services tailors their offerings to meet the unique requirements of your business, providing a personalized approach that aligns with your goals.</a:t>
            </a:r>
          </a:p>
          <a:p>
            <a:pPr algn="l">
              <a:lnSpc>
                <a:spcPts val="2376"/>
              </a:lnSpc>
              <a:spcBef>
                <a:spcPct val="0"/>
              </a:spcBef>
            </a:pPr>
            <a:endParaRPr lang="en-US" sz="1697">
              <a:solidFill>
                <a:srgbClr val="0A2038"/>
              </a:solidFill>
              <a:latin typeface="Telegraf"/>
              <a:ea typeface="Telegraf"/>
              <a:cs typeface="Telegraf"/>
              <a:sym typeface="Telegraf"/>
            </a:endParaRPr>
          </a:p>
        </p:txBody>
      </p:sp>
      <p:grpSp>
        <p:nvGrpSpPr>
          <p:cNvPr id="32" name="Group 32"/>
          <p:cNvGrpSpPr/>
          <p:nvPr/>
        </p:nvGrpSpPr>
        <p:grpSpPr>
          <a:xfrm>
            <a:off x="1061096" y="7660050"/>
            <a:ext cx="13932382" cy="850332"/>
            <a:chOff x="0" y="0"/>
            <a:chExt cx="3669434" cy="223956"/>
          </a:xfrm>
        </p:grpSpPr>
        <p:sp>
          <p:nvSpPr>
            <p:cNvPr id="33" name="Freeform 33"/>
            <p:cNvSpPr/>
            <p:nvPr/>
          </p:nvSpPr>
          <p:spPr>
            <a:xfrm>
              <a:off x="0" y="0"/>
              <a:ext cx="3669434" cy="223956"/>
            </a:xfrm>
            <a:custGeom>
              <a:avLst/>
              <a:gdLst/>
              <a:ahLst/>
              <a:cxnLst/>
              <a:rect l="l" t="t" r="r" b="b"/>
              <a:pathLst>
                <a:path w="3669434" h="223956">
                  <a:moveTo>
                    <a:pt x="8335" y="0"/>
                  </a:moveTo>
                  <a:lnTo>
                    <a:pt x="3661099" y="0"/>
                  </a:lnTo>
                  <a:cubicBezTo>
                    <a:pt x="3665702" y="0"/>
                    <a:pt x="3669434" y="3732"/>
                    <a:pt x="3669434" y="8335"/>
                  </a:cubicBezTo>
                  <a:lnTo>
                    <a:pt x="3669434" y="215621"/>
                  </a:lnTo>
                  <a:cubicBezTo>
                    <a:pt x="3669434" y="217831"/>
                    <a:pt x="3668556" y="219951"/>
                    <a:pt x="3666992" y="221514"/>
                  </a:cubicBezTo>
                  <a:cubicBezTo>
                    <a:pt x="3665429" y="223078"/>
                    <a:pt x="3663309" y="223956"/>
                    <a:pt x="3661099" y="223956"/>
                  </a:cubicBezTo>
                  <a:lnTo>
                    <a:pt x="8335" y="223956"/>
                  </a:lnTo>
                  <a:cubicBezTo>
                    <a:pt x="6125" y="223956"/>
                    <a:pt x="4004" y="223078"/>
                    <a:pt x="2441" y="221514"/>
                  </a:cubicBezTo>
                  <a:cubicBezTo>
                    <a:pt x="878" y="219951"/>
                    <a:pt x="0" y="217831"/>
                    <a:pt x="0" y="215621"/>
                  </a:cubicBezTo>
                  <a:lnTo>
                    <a:pt x="0" y="8335"/>
                  </a:lnTo>
                  <a:cubicBezTo>
                    <a:pt x="0" y="6125"/>
                    <a:pt x="878" y="4004"/>
                    <a:pt x="2441" y="2441"/>
                  </a:cubicBezTo>
                  <a:cubicBezTo>
                    <a:pt x="4004" y="878"/>
                    <a:pt x="6125" y="0"/>
                    <a:pt x="8335" y="0"/>
                  </a:cubicBezTo>
                  <a:close/>
                </a:path>
              </a:pathLst>
            </a:custGeom>
            <a:solidFill>
              <a:srgbClr val="F1F2F2"/>
            </a:solidFill>
            <a:ln w="9525" cap="sq">
              <a:solidFill>
                <a:srgbClr val="000000"/>
              </a:solidFill>
              <a:prstDash val="solid"/>
              <a:miter/>
            </a:ln>
          </p:spPr>
          <p:txBody>
            <a:bodyPr/>
            <a:lstStyle/>
            <a:p>
              <a:endParaRPr lang="en-US"/>
            </a:p>
          </p:txBody>
        </p:sp>
        <p:sp>
          <p:nvSpPr>
            <p:cNvPr id="34" name="TextBox 34"/>
            <p:cNvSpPr txBox="1"/>
            <p:nvPr/>
          </p:nvSpPr>
          <p:spPr>
            <a:xfrm>
              <a:off x="0" y="-38100"/>
              <a:ext cx="3669434" cy="262056"/>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1358489" y="7698150"/>
            <a:ext cx="13183807" cy="765810"/>
          </a:xfrm>
          <a:prstGeom prst="rect">
            <a:avLst/>
          </a:prstGeom>
        </p:spPr>
        <p:txBody>
          <a:bodyPr lIns="0" tIns="0" rIns="0" bIns="0" rtlCol="0" anchor="t">
            <a:spAutoFit/>
          </a:bodyPr>
          <a:lstStyle/>
          <a:p>
            <a:pPr algn="ctr">
              <a:lnSpc>
                <a:spcPts val="2939"/>
              </a:lnSpc>
              <a:spcBef>
                <a:spcPct val="0"/>
              </a:spcBef>
            </a:pPr>
            <a:r>
              <a:rPr lang="en-US" sz="2099" b="1">
                <a:solidFill>
                  <a:srgbClr val="E43F58"/>
                </a:solidFill>
                <a:latin typeface="Telegraf Bold"/>
                <a:ea typeface="Telegraf Bold"/>
                <a:cs typeface="Telegraf Bold"/>
                <a:sym typeface="Telegraf Bold"/>
              </a:rPr>
              <a:t>By leveraging NOS Technical Services, you can enhance your operational efficiency, reduce costs, and focus on your core business activities.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txBody>
          <a:bodyPr/>
          <a:lstStyle/>
          <a:p>
            <a:endParaRPr lang="en-US"/>
          </a:p>
        </p:txBody>
      </p:sp>
      <p:sp>
        <p:nvSpPr>
          <p:cNvPr id="3" name="Freeform 3"/>
          <p:cNvSpPr/>
          <p:nvPr/>
        </p:nvSpPr>
        <p:spPr>
          <a:xfrm rot="1844272" flipH="1" flipV="1">
            <a:off x="6136759" y="-2342848"/>
            <a:ext cx="18685814" cy="6376534"/>
          </a:xfrm>
          <a:custGeom>
            <a:avLst/>
            <a:gdLst/>
            <a:ahLst/>
            <a:cxnLst/>
            <a:rect l="l" t="t" r="r" b="b"/>
            <a:pathLst>
              <a:path w="18685814" h="6376534">
                <a:moveTo>
                  <a:pt x="18685813" y="6376534"/>
                </a:moveTo>
                <a:lnTo>
                  <a:pt x="0" y="6376534"/>
                </a:lnTo>
                <a:lnTo>
                  <a:pt x="0" y="0"/>
                </a:lnTo>
                <a:lnTo>
                  <a:pt x="18685813" y="0"/>
                </a:lnTo>
                <a:lnTo>
                  <a:pt x="18685813" y="637653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43915" flipV="1">
            <a:off x="-1125417" y="2898639"/>
            <a:ext cx="13900503" cy="4743547"/>
          </a:xfrm>
          <a:custGeom>
            <a:avLst/>
            <a:gdLst/>
            <a:ahLst/>
            <a:cxnLst/>
            <a:rect l="l" t="t" r="r" b="b"/>
            <a:pathLst>
              <a:path w="13900503" h="4743547">
                <a:moveTo>
                  <a:pt x="0" y="4743546"/>
                </a:moveTo>
                <a:lnTo>
                  <a:pt x="13900502" y="4743546"/>
                </a:lnTo>
                <a:lnTo>
                  <a:pt x="13900502" y="0"/>
                </a:lnTo>
                <a:lnTo>
                  <a:pt x="0" y="0"/>
                </a:lnTo>
                <a:lnTo>
                  <a:pt x="0" y="474354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626253">
            <a:off x="-5111458" y="-387608"/>
            <a:ext cx="9075041" cy="12384008"/>
            <a:chOff x="0" y="0"/>
            <a:chExt cx="2235324" cy="3050374"/>
          </a:xfrm>
        </p:grpSpPr>
        <p:sp>
          <p:nvSpPr>
            <p:cNvPr id="4" name="Freeform 4"/>
            <p:cNvSpPr/>
            <p:nvPr/>
          </p:nvSpPr>
          <p:spPr>
            <a:xfrm>
              <a:off x="0" y="0"/>
              <a:ext cx="2235323" cy="3050374"/>
            </a:xfrm>
            <a:custGeom>
              <a:avLst/>
              <a:gdLst/>
              <a:ahLst/>
              <a:cxnLst/>
              <a:rect l="l" t="t" r="r" b="b"/>
              <a:pathLst>
                <a:path w="2235323" h="3050374">
                  <a:moveTo>
                    <a:pt x="0" y="0"/>
                  </a:moveTo>
                  <a:lnTo>
                    <a:pt x="2235323" y="0"/>
                  </a:lnTo>
                  <a:lnTo>
                    <a:pt x="2235323" y="3050374"/>
                  </a:lnTo>
                  <a:lnTo>
                    <a:pt x="0" y="3050374"/>
                  </a:lnTo>
                  <a:close/>
                </a:path>
              </a:pathLst>
            </a:custGeom>
            <a:solidFill>
              <a:srgbClr val="123655"/>
            </a:solidFill>
          </p:spPr>
          <p:txBody>
            <a:bodyPr/>
            <a:lstStyle/>
            <a:p>
              <a:endParaRPr lang="en-US"/>
            </a:p>
          </p:txBody>
        </p:sp>
        <p:sp>
          <p:nvSpPr>
            <p:cNvPr id="5" name="TextBox 5"/>
            <p:cNvSpPr txBox="1"/>
            <p:nvPr/>
          </p:nvSpPr>
          <p:spPr>
            <a:xfrm>
              <a:off x="0" y="-38100"/>
              <a:ext cx="2235324" cy="308847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18970" y="1044424"/>
            <a:ext cx="8229600" cy="8229600"/>
            <a:chOff x="0" y="0"/>
            <a:chExt cx="812800" cy="812800"/>
          </a:xfrm>
        </p:grpSpPr>
        <p:sp>
          <p:nvSpPr>
            <p:cNvPr id="7" name="Freeform 7"/>
            <p:cNvSpPr/>
            <p:nvPr/>
          </p:nvSpPr>
          <p:spPr>
            <a:xfrm>
              <a:off x="15785" y="15785"/>
              <a:ext cx="781231" cy="781231"/>
            </a:xfrm>
            <a:custGeom>
              <a:avLst/>
              <a:gdLst/>
              <a:ahLst/>
              <a:cxnLst/>
              <a:rect l="l" t="t" r="r" b="b"/>
              <a:pathLst>
                <a:path w="781231" h="781231">
                  <a:moveTo>
                    <a:pt x="425871" y="19471"/>
                  </a:moveTo>
                  <a:lnTo>
                    <a:pt x="761759" y="355359"/>
                  </a:lnTo>
                  <a:cubicBezTo>
                    <a:pt x="781230" y="374830"/>
                    <a:pt x="781230" y="406400"/>
                    <a:pt x="761759" y="425871"/>
                  </a:cubicBezTo>
                  <a:lnTo>
                    <a:pt x="425871" y="761759"/>
                  </a:lnTo>
                  <a:cubicBezTo>
                    <a:pt x="406400" y="781230"/>
                    <a:pt x="374830" y="781230"/>
                    <a:pt x="355359" y="761759"/>
                  </a:cubicBezTo>
                  <a:lnTo>
                    <a:pt x="19471" y="425871"/>
                  </a:lnTo>
                  <a:cubicBezTo>
                    <a:pt x="0" y="406400"/>
                    <a:pt x="0" y="374830"/>
                    <a:pt x="19471" y="355359"/>
                  </a:cubicBezTo>
                  <a:lnTo>
                    <a:pt x="355359" y="19471"/>
                  </a:lnTo>
                  <a:cubicBezTo>
                    <a:pt x="374830" y="0"/>
                    <a:pt x="406400" y="0"/>
                    <a:pt x="425871" y="19471"/>
                  </a:cubicBezTo>
                  <a:close/>
                </a:path>
              </a:pathLst>
            </a:custGeom>
            <a:blipFill>
              <a:blip r:embed="rId4"/>
              <a:stretch>
                <a:fillRect l="-23937" r="-23937"/>
              </a:stretch>
            </a:blipFill>
            <a:ln w="190500" cap="rnd">
              <a:solidFill>
                <a:srgbClr val="FFFFFF"/>
              </a:solidFill>
              <a:prstDash val="solid"/>
              <a:round/>
            </a:ln>
          </p:spPr>
          <p:txBody>
            <a:bodyPr/>
            <a:lstStyle/>
            <a:p>
              <a:endParaRPr lang="en-US"/>
            </a:p>
          </p:txBody>
        </p:sp>
      </p:grpSp>
      <p:grpSp>
        <p:nvGrpSpPr>
          <p:cNvPr id="8" name="Group 8"/>
          <p:cNvGrpSpPr/>
          <p:nvPr/>
        </p:nvGrpSpPr>
        <p:grpSpPr>
          <a:xfrm>
            <a:off x="1018970" y="5804396"/>
            <a:ext cx="3149942" cy="3149942"/>
            <a:chOff x="0" y="0"/>
            <a:chExt cx="812800" cy="812800"/>
          </a:xfrm>
        </p:grpSpPr>
        <p:sp>
          <p:nvSpPr>
            <p:cNvPr id="9" name="Freeform 9"/>
            <p:cNvSpPr/>
            <p:nvPr/>
          </p:nvSpPr>
          <p:spPr>
            <a:xfrm>
              <a:off x="24899" y="24899"/>
              <a:ext cx="763002" cy="763002"/>
            </a:xfrm>
            <a:custGeom>
              <a:avLst/>
              <a:gdLst/>
              <a:ahLst/>
              <a:cxnLst/>
              <a:rect l="l" t="t" r="r" b="b"/>
              <a:pathLst>
                <a:path w="763002" h="763002">
                  <a:moveTo>
                    <a:pt x="437115" y="30715"/>
                  </a:moveTo>
                  <a:lnTo>
                    <a:pt x="732287" y="325887"/>
                  </a:lnTo>
                  <a:cubicBezTo>
                    <a:pt x="763002" y="356602"/>
                    <a:pt x="763002" y="406400"/>
                    <a:pt x="732287" y="437115"/>
                  </a:cubicBezTo>
                  <a:lnTo>
                    <a:pt x="437115" y="732287"/>
                  </a:lnTo>
                  <a:cubicBezTo>
                    <a:pt x="406400" y="763002"/>
                    <a:pt x="356602" y="763002"/>
                    <a:pt x="325887" y="732287"/>
                  </a:cubicBezTo>
                  <a:lnTo>
                    <a:pt x="30715" y="437115"/>
                  </a:lnTo>
                  <a:cubicBezTo>
                    <a:pt x="0" y="406400"/>
                    <a:pt x="0" y="356602"/>
                    <a:pt x="30715" y="325887"/>
                  </a:cubicBezTo>
                  <a:lnTo>
                    <a:pt x="325887" y="30715"/>
                  </a:lnTo>
                  <a:cubicBezTo>
                    <a:pt x="356602" y="0"/>
                    <a:pt x="406400" y="0"/>
                    <a:pt x="437115" y="30715"/>
                  </a:cubicBezTo>
                  <a:close/>
                </a:path>
              </a:pathLst>
            </a:custGeom>
            <a:blipFill>
              <a:blip r:embed="rId5"/>
              <a:stretch>
                <a:fillRect l="-25046" r="-25046"/>
              </a:stretch>
            </a:blipFill>
            <a:ln w="133350" cap="rnd">
              <a:solidFill>
                <a:srgbClr val="FFFFFF"/>
              </a:solidFill>
              <a:prstDash val="solid"/>
              <a:round/>
            </a:ln>
          </p:spPr>
          <p:txBody>
            <a:bodyPr/>
            <a:lstStyle/>
            <a:p>
              <a:endParaRPr lang="en-US"/>
            </a:p>
          </p:txBody>
        </p:sp>
      </p:grpSp>
      <p:sp>
        <p:nvSpPr>
          <p:cNvPr id="10" name="TextBox 10"/>
          <p:cNvSpPr txBox="1"/>
          <p:nvPr/>
        </p:nvSpPr>
        <p:spPr>
          <a:xfrm>
            <a:off x="9936489" y="4220389"/>
            <a:ext cx="7809942" cy="2223871"/>
          </a:xfrm>
          <a:prstGeom prst="rect">
            <a:avLst/>
          </a:prstGeom>
        </p:spPr>
        <p:txBody>
          <a:bodyPr lIns="0" tIns="0" rIns="0" bIns="0" rtlCol="0" anchor="t">
            <a:spAutoFit/>
          </a:bodyPr>
          <a:lstStyle/>
          <a:p>
            <a:pPr algn="l">
              <a:lnSpc>
                <a:spcPts val="8419"/>
              </a:lnSpc>
            </a:pPr>
            <a:r>
              <a:rPr lang="en-US" sz="8254" b="1">
                <a:solidFill>
                  <a:srgbClr val="123655"/>
                </a:solidFill>
                <a:latin typeface="Bebas Neue Bold"/>
                <a:ea typeface="Bebas Neue Bold"/>
                <a:cs typeface="Bebas Neue Bold"/>
                <a:sym typeface="Bebas Neue Bold"/>
              </a:rPr>
              <a:t>Thank You For Your Attention</a:t>
            </a:r>
          </a:p>
        </p:txBody>
      </p:sp>
      <p:sp>
        <p:nvSpPr>
          <p:cNvPr id="11" name="Freeform 11"/>
          <p:cNvSpPr/>
          <p:nvPr/>
        </p:nvSpPr>
        <p:spPr>
          <a:xfrm>
            <a:off x="9936489" y="504161"/>
            <a:ext cx="6609681" cy="3004400"/>
          </a:xfrm>
          <a:custGeom>
            <a:avLst/>
            <a:gdLst/>
            <a:ahLst/>
            <a:cxnLst/>
            <a:rect l="l" t="t" r="r" b="b"/>
            <a:pathLst>
              <a:path w="6609681" h="3004400">
                <a:moveTo>
                  <a:pt x="0" y="0"/>
                </a:moveTo>
                <a:lnTo>
                  <a:pt x="6609681" y="0"/>
                </a:lnTo>
                <a:lnTo>
                  <a:pt x="6609681" y="3004401"/>
                </a:lnTo>
                <a:lnTo>
                  <a:pt x="0" y="3004401"/>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367410">
            <a:off x="7130867" y="2418202"/>
            <a:ext cx="13900503" cy="4743547"/>
          </a:xfrm>
          <a:custGeom>
            <a:avLst/>
            <a:gdLst/>
            <a:ahLst/>
            <a:cxnLst/>
            <a:rect l="l" t="t" r="r" b="b"/>
            <a:pathLst>
              <a:path w="13900503" h="4743547">
                <a:moveTo>
                  <a:pt x="0" y="0"/>
                </a:moveTo>
                <a:lnTo>
                  <a:pt x="13900503" y="0"/>
                </a:lnTo>
                <a:lnTo>
                  <a:pt x="13900503" y="4743547"/>
                </a:lnTo>
                <a:lnTo>
                  <a:pt x="0" y="4743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1032589">
            <a:off x="16395610" y="-941264"/>
            <a:ext cx="4073243" cy="12384008"/>
            <a:chOff x="0" y="0"/>
            <a:chExt cx="1003303" cy="3050374"/>
          </a:xfrm>
        </p:grpSpPr>
        <p:sp>
          <p:nvSpPr>
            <p:cNvPr id="4" name="Freeform 4"/>
            <p:cNvSpPr/>
            <p:nvPr/>
          </p:nvSpPr>
          <p:spPr>
            <a:xfrm>
              <a:off x="0" y="0"/>
              <a:ext cx="1003303" cy="3050374"/>
            </a:xfrm>
            <a:custGeom>
              <a:avLst/>
              <a:gdLst/>
              <a:ahLst/>
              <a:cxnLst/>
              <a:rect l="l" t="t" r="r" b="b"/>
              <a:pathLst>
                <a:path w="1003303" h="3050374">
                  <a:moveTo>
                    <a:pt x="0" y="0"/>
                  </a:moveTo>
                  <a:lnTo>
                    <a:pt x="1003303" y="0"/>
                  </a:lnTo>
                  <a:lnTo>
                    <a:pt x="1003303" y="3050374"/>
                  </a:lnTo>
                  <a:lnTo>
                    <a:pt x="0" y="3050374"/>
                  </a:lnTo>
                  <a:close/>
                </a:path>
              </a:pathLst>
            </a:custGeom>
            <a:solidFill>
              <a:srgbClr val="123655"/>
            </a:solidFill>
          </p:spPr>
          <p:txBody>
            <a:bodyPr/>
            <a:lstStyle/>
            <a:p>
              <a:endParaRPr lang="en-US"/>
            </a:p>
          </p:txBody>
        </p:sp>
        <p:sp>
          <p:nvSpPr>
            <p:cNvPr id="5" name="TextBox 5"/>
            <p:cNvSpPr txBox="1"/>
            <p:nvPr/>
          </p:nvSpPr>
          <p:spPr>
            <a:xfrm>
              <a:off x="0" y="-38100"/>
              <a:ext cx="1003303" cy="308847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892990" y="1460345"/>
            <a:ext cx="7366310" cy="7366310"/>
            <a:chOff x="0" y="0"/>
            <a:chExt cx="812800" cy="812800"/>
          </a:xfrm>
        </p:grpSpPr>
        <p:sp>
          <p:nvSpPr>
            <p:cNvPr id="7" name="Freeform 7"/>
            <p:cNvSpPr/>
            <p:nvPr/>
          </p:nvSpPr>
          <p:spPr>
            <a:xfrm>
              <a:off x="23073" y="23073"/>
              <a:ext cx="766655" cy="766655"/>
            </a:xfrm>
            <a:custGeom>
              <a:avLst/>
              <a:gdLst/>
              <a:ahLst/>
              <a:cxnLst/>
              <a:rect l="l" t="t" r="r" b="b"/>
              <a:pathLst>
                <a:path w="766655" h="766655">
                  <a:moveTo>
                    <a:pt x="422715" y="16315"/>
                  </a:moveTo>
                  <a:lnTo>
                    <a:pt x="750339" y="343939"/>
                  </a:lnTo>
                  <a:cubicBezTo>
                    <a:pt x="760786" y="354386"/>
                    <a:pt x="766654" y="368554"/>
                    <a:pt x="766654" y="383327"/>
                  </a:cubicBezTo>
                  <a:cubicBezTo>
                    <a:pt x="766654" y="398100"/>
                    <a:pt x="760786" y="412268"/>
                    <a:pt x="750339" y="422715"/>
                  </a:cubicBezTo>
                  <a:lnTo>
                    <a:pt x="422715" y="750339"/>
                  </a:lnTo>
                  <a:cubicBezTo>
                    <a:pt x="412268" y="760786"/>
                    <a:pt x="398100" y="766654"/>
                    <a:pt x="383327" y="766654"/>
                  </a:cubicBezTo>
                  <a:cubicBezTo>
                    <a:pt x="368554" y="766654"/>
                    <a:pt x="354386" y="760786"/>
                    <a:pt x="343939" y="750339"/>
                  </a:cubicBezTo>
                  <a:lnTo>
                    <a:pt x="16315" y="422715"/>
                  </a:lnTo>
                  <a:cubicBezTo>
                    <a:pt x="5868" y="412268"/>
                    <a:pt x="0" y="398100"/>
                    <a:pt x="0" y="383327"/>
                  </a:cubicBezTo>
                  <a:cubicBezTo>
                    <a:pt x="0" y="368554"/>
                    <a:pt x="5868" y="354386"/>
                    <a:pt x="16315" y="343939"/>
                  </a:cubicBezTo>
                  <a:lnTo>
                    <a:pt x="343939" y="16315"/>
                  </a:lnTo>
                  <a:cubicBezTo>
                    <a:pt x="354386" y="5868"/>
                    <a:pt x="368554" y="0"/>
                    <a:pt x="383327" y="0"/>
                  </a:cubicBezTo>
                  <a:cubicBezTo>
                    <a:pt x="398100" y="0"/>
                    <a:pt x="412268" y="5868"/>
                    <a:pt x="422715" y="16315"/>
                  </a:cubicBezTo>
                  <a:close/>
                </a:path>
              </a:pathLst>
            </a:custGeom>
            <a:blipFill>
              <a:blip r:embed="rId4"/>
              <a:stretch>
                <a:fillRect l="-39686" r="-39686"/>
              </a:stretch>
            </a:blipFill>
            <a:ln w="190500" cap="rnd">
              <a:solidFill>
                <a:srgbClr val="FFFFFF"/>
              </a:solidFill>
              <a:prstDash val="solid"/>
              <a:round/>
            </a:ln>
          </p:spPr>
          <p:txBody>
            <a:bodyPr/>
            <a:lstStyle/>
            <a:p>
              <a:endParaRPr lang="en-US"/>
            </a:p>
          </p:txBody>
        </p:sp>
      </p:grpSp>
      <p:grpSp>
        <p:nvGrpSpPr>
          <p:cNvPr id="8" name="Group 8"/>
          <p:cNvGrpSpPr/>
          <p:nvPr/>
        </p:nvGrpSpPr>
        <p:grpSpPr>
          <a:xfrm>
            <a:off x="551881" y="3363833"/>
            <a:ext cx="9341109" cy="4089016"/>
            <a:chOff x="0" y="0"/>
            <a:chExt cx="2460210" cy="1076943"/>
          </a:xfrm>
        </p:grpSpPr>
        <p:sp>
          <p:nvSpPr>
            <p:cNvPr id="9" name="Freeform 9"/>
            <p:cNvSpPr/>
            <p:nvPr/>
          </p:nvSpPr>
          <p:spPr>
            <a:xfrm>
              <a:off x="0" y="0"/>
              <a:ext cx="2460210" cy="1076943"/>
            </a:xfrm>
            <a:custGeom>
              <a:avLst/>
              <a:gdLst/>
              <a:ahLst/>
              <a:cxnLst/>
              <a:rect l="l" t="t" r="r" b="b"/>
              <a:pathLst>
                <a:path w="2460210" h="1076943">
                  <a:moveTo>
                    <a:pt x="0" y="0"/>
                  </a:moveTo>
                  <a:lnTo>
                    <a:pt x="2460210" y="0"/>
                  </a:lnTo>
                  <a:lnTo>
                    <a:pt x="2460210" y="1076943"/>
                  </a:lnTo>
                  <a:lnTo>
                    <a:pt x="0" y="1076943"/>
                  </a:lnTo>
                  <a:close/>
                </a:path>
              </a:pathLst>
            </a:custGeom>
            <a:solidFill>
              <a:srgbClr val="000000">
                <a:alpha val="0"/>
              </a:srgbClr>
            </a:solidFill>
            <a:ln w="4762" cap="sq">
              <a:solidFill>
                <a:srgbClr val="000000"/>
              </a:solidFill>
              <a:prstDash val="solid"/>
              <a:miter/>
            </a:ln>
          </p:spPr>
          <p:txBody>
            <a:bodyPr/>
            <a:lstStyle/>
            <a:p>
              <a:endParaRPr lang="en-US"/>
            </a:p>
          </p:txBody>
        </p:sp>
        <p:sp>
          <p:nvSpPr>
            <p:cNvPr id="10" name="TextBox 10"/>
            <p:cNvSpPr txBox="1"/>
            <p:nvPr/>
          </p:nvSpPr>
          <p:spPr>
            <a:xfrm>
              <a:off x="0" y="-38100"/>
              <a:ext cx="2460210" cy="111504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83040" y="1019175"/>
            <a:ext cx="9927151" cy="1714081"/>
          </a:xfrm>
          <a:prstGeom prst="rect">
            <a:avLst/>
          </a:prstGeom>
        </p:spPr>
        <p:txBody>
          <a:bodyPr lIns="0" tIns="0" rIns="0" bIns="0" rtlCol="0" anchor="t">
            <a:spAutoFit/>
          </a:bodyPr>
          <a:lstStyle/>
          <a:p>
            <a:pPr algn="l">
              <a:lnSpc>
                <a:spcPts val="6698"/>
              </a:lnSpc>
            </a:pPr>
            <a:r>
              <a:rPr lang="en-US" sz="5581" b="1">
                <a:solidFill>
                  <a:srgbClr val="E43F58"/>
                </a:solidFill>
                <a:latin typeface="Bebas Neue Bold"/>
                <a:ea typeface="Bebas Neue Bold"/>
                <a:cs typeface="Bebas Neue Bold"/>
                <a:sym typeface="Bebas Neue Bold"/>
              </a:rPr>
              <a:t>Addressing Information Technology Needs Globally </a:t>
            </a:r>
          </a:p>
        </p:txBody>
      </p:sp>
      <p:sp>
        <p:nvSpPr>
          <p:cNvPr id="12" name="TextBox 12"/>
          <p:cNvSpPr txBox="1"/>
          <p:nvPr/>
        </p:nvSpPr>
        <p:spPr>
          <a:xfrm>
            <a:off x="1028700" y="3807213"/>
            <a:ext cx="8864290" cy="3050737"/>
          </a:xfrm>
          <a:prstGeom prst="rect">
            <a:avLst/>
          </a:prstGeom>
        </p:spPr>
        <p:txBody>
          <a:bodyPr lIns="0" tIns="0" rIns="0" bIns="0" rtlCol="0" anchor="t">
            <a:spAutoFit/>
          </a:bodyPr>
          <a:lstStyle/>
          <a:p>
            <a:pPr marL="0" lvl="0" indent="0" algn="l">
              <a:lnSpc>
                <a:spcPts val="4049"/>
              </a:lnSpc>
              <a:spcBef>
                <a:spcPct val="0"/>
              </a:spcBef>
            </a:pPr>
            <a:r>
              <a:rPr lang="en-US" sz="2892" u="none" strike="noStrike">
                <a:solidFill>
                  <a:srgbClr val="000000"/>
                </a:solidFill>
                <a:latin typeface="Telegraf"/>
                <a:ea typeface="Telegraf"/>
                <a:cs typeface="Telegraf"/>
                <a:sym typeface="Telegraf"/>
              </a:rPr>
              <a:t>NOS Technical Services is a global supplier with years of experience meeting your IT staffing needs. We provide custom staffing solutions focused on</a:t>
            </a:r>
            <a:r>
              <a:rPr lang="en-US" sz="2892" u="none" strike="noStrike">
                <a:solidFill>
                  <a:srgbClr val="E43F58"/>
                </a:solidFill>
                <a:latin typeface="Telegraf"/>
                <a:ea typeface="Telegraf"/>
                <a:cs typeface="Telegraf"/>
                <a:sym typeface="Telegraf"/>
              </a:rPr>
              <a:t> </a:t>
            </a:r>
            <a:r>
              <a:rPr lang="en-US" sz="2892" b="1" u="none" strike="noStrike">
                <a:solidFill>
                  <a:srgbClr val="E43F58"/>
                </a:solidFill>
                <a:latin typeface="Telegraf Bold"/>
                <a:ea typeface="Telegraf Bold"/>
                <a:cs typeface="Telegraf Bold"/>
                <a:sym typeface="Telegraf Bold"/>
              </a:rPr>
              <a:t>Data &amp; Analytics, Cloud Services, Cyber Security, ERP Support and Application Development.</a:t>
            </a:r>
          </a:p>
        </p:txBody>
      </p:sp>
      <p:grpSp>
        <p:nvGrpSpPr>
          <p:cNvPr id="13" name="Group 13"/>
          <p:cNvGrpSpPr/>
          <p:nvPr/>
        </p:nvGrpSpPr>
        <p:grpSpPr>
          <a:xfrm>
            <a:off x="583040" y="3363833"/>
            <a:ext cx="178641" cy="4089016"/>
            <a:chOff x="0" y="0"/>
            <a:chExt cx="47050" cy="1076943"/>
          </a:xfrm>
        </p:grpSpPr>
        <p:sp>
          <p:nvSpPr>
            <p:cNvPr id="14" name="Freeform 14"/>
            <p:cNvSpPr/>
            <p:nvPr/>
          </p:nvSpPr>
          <p:spPr>
            <a:xfrm>
              <a:off x="0" y="0"/>
              <a:ext cx="47050" cy="1076943"/>
            </a:xfrm>
            <a:custGeom>
              <a:avLst/>
              <a:gdLst/>
              <a:ahLst/>
              <a:cxnLst/>
              <a:rect l="l" t="t" r="r" b="b"/>
              <a:pathLst>
                <a:path w="47050" h="1076943">
                  <a:moveTo>
                    <a:pt x="0" y="0"/>
                  </a:moveTo>
                  <a:lnTo>
                    <a:pt x="47050" y="0"/>
                  </a:lnTo>
                  <a:lnTo>
                    <a:pt x="47050" y="1076943"/>
                  </a:lnTo>
                  <a:lnTo>
                    <a:pt x="0" y="1076943"/>
                  </a:lnTo>
                  <a:close/>
                </a:path>
              </a:pathLst>
            </a:custGeom>
            <a:solidFill>
              <a:srgbClr val="123655"/>
            </a:solidFill>
            <a:ln w="4762" cap="sq">
              <a:solidFill>
                <a:srgbClr val="000000"/>
              </a:solidFill>
              <a:prstDash val="solid"/>
              <a:miter/>
            </a:ln>
          </p:spPr>
          <p:txBody>
            <a:bodyPr/>
            <a:lstStyle/>
            <a:p>
              <a:endParaRPr lang="en-US"/>
            </a:p>
          </p:txBody>
        </p:sp>
        <p:sp>
          <p:nvSpPr>
            <p:cNvPr id="15" name="TextBox 15"/>
            <p:cNvSpPr txBox="1"/>
            <p:nvPr/>
          </p:nvSpPr>
          <p:spPr>
            <a:xfrm>
              <a:off x="0" y="-38100"/>
              <a:ext cx="47050" cy="1115043"/>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7958BC24-8753-A8DD-EEC4-C18B9B6030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8288000" cy="9303195"/>
          </a:xfrm>
          <a:prstGeom prst="rect">
            <a:avLst/>
          </a:prstGeom>
        </p:spPr>
      </p:pic>
      <p:sp>
        <p:nvSpPr>
          <p:cNvPr id="6" name="Star: 5 Points 5">
            <a:extLst>
              <a:ext uri="{FF2B5EF4-FFF2-40B4-BE49-F238E27FC236}">
                <a16:creationId xmlns:a16="http://schemas.microsoft.com/office/drawing/2014/main" id="{DA336E62-CDB2-BF2E-760E-A77BD75D3F8E}"/>
              </a:ext>
            </a:extLst>
          </p:cNvPr>
          <p:cNvSpPr/>
          <p:nvPr/>
        </p:nvSpPr>
        <p:spPr>
          <a:xfrm>
            <a:off x="5198364" y="5419694"/>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7" name="Star: 5 Points 6">
            <a:extLst>
              <a:ext uri="{FF2B5EF4-FFF2-40B4-BE49-F238E27FC236}">
                <a16:creationId xmlns:a16="http://schemas.microsoft.com/office/drawing/2014/main" id="{B8702C35-E3B0-B0AD-B8CC-63F81039012A}"/>
              </a:ext>
            </a:extLst>
          </p:cNvPr>
          <p:cNvSpPr/>
          <p:nvPr/>
        </p:nvSpPr>
        <p:spPr>
          <a:xfrm>
            <a:off x="6254496" y="520023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8" name="Star: 5 Points 7">
            <a:extLst>
              <a:ext uri="{FF2B5EF4-FFF2-40B4-BE49-F238E27FC236}">
                <a16:creationId xmlns:a16="http://schemas.microsoft.com/office/drawing/2014/main" id="{4D0FBD99-2A0A-7A49-612E-2B09FF80D81A}"/>
              </a:ext>
            </a:extLst>
          </p:cNvPr>
          <p:cNvSpPr/>
          <p:nvPr/>
        </p:nvSpPr>
        <p:spPr>
          <a:xfrm>
            <a:off x="3346704" y="300567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0" name="Star: 5 Points 9">
            <a:extLst>
              <a:ext uri="{FF2B5EF4-FFF2-40B4-BE49-F238E27FC236}">
                <a16:creationId xmlns:a16="http://schemas.microsoft.com/office/drawing/2014/main" id="{BDC96F14-BD8D-AF43-C184-619F5427F5C5}"/>
              </a:ext>
            </a:extLst>
          </p:cNvPr>
          <p:cNvSpPr/>
          <p:nvPr/>
        </p:nvSpPr>
        <p:spPr>
          <a:xfrm>
            <a:off x="8454258" y="1558620"/>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1" name="Star: 5 Points 10">
            <a:extLst>
              <a:ext uri="{FF2B5EF4-FFF2-40B4-BE49-F238E27FC236}">
                <a16:creationId xmlns:a16="http://schemas.microsoft.com/office/drawing/2014/main" id="{CA3A4BE4-11C5-ECC6-3BDF-19E6430440C6}"/>
              </a:ext>
            </a:extLst>
          </p:cNvPr>
          <p:cNvSpPr/>
          <p:nvPr/>
        </p:nvSpPr>
        <p:spPr>
          <a:xfrm>
            <a:off x="9683496" y="6242654"/>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12" name="Star: 5 Points 11">
            <a:extLst>
              <a:ext uri="{FF2B5EF4-FFF2-40B4-BE49-F238E27FC236}">
                <a16:creationId xmlns:a16="http://schemas.microsoft.com/office/drawing/2014/main" id="{A22ECA07-B898-9CC9-F188-55A662A39687}"/>
              </a:ext>
            </a:extLst>
          </p:cNvPr>
          <p:cNvSpPr/>
          <p:nvPr/>
        </p:nvSpPr>
        <p:spPr>
          <a:xfrm>
            <a:off x="12412980" y="3403442"/>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3" name="Star: 5 Points 12">
            <a:extLst>
              <a:ext uri="{FF2B5EF4-FFF2-40B4-BE49-F238E27FC236}">
                <a16:creationId xmlns:a16="http://schemas.microsoft.com/office/drawing/2014/main" id="{EEF00977-7D9D-8F11-8C79-BFB0BC0748B1}"/>
              </a:ext>
            </a:extLst>
          </p:cNvPr>
          <p:cNvSpPr/>
          <p:nvPr/>
        </p:nvSpPr>
        <p:spPr>
          <a:xfrm>
            <a:off x="15142464" y="6242654"/>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6" name="Star: 5 Points 15">
            <a:extLst>
              <a:ext uri="{FF2B5EF4-FFF2-40B4-BE49-F238E27FC236}">
                <a16:creationId xmlns:a16="http://schemas.microsoft.com/office/drawing/2014/main" id="{2F01B262-655B-44BF-3A85-D2E942257493}"/>
              </a:ext>
            </a:extLst>
          </p:cNvPr>
          <p:cNvSpPr/>
          <p:nvPr/>
        </p:nvSpPr>
        <p:spPr>
          <a:xfrm>
            <a:off x="14013180" y="300567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7" name="Star: 5 Points 16">
            <a:extLst>
              <a:ext uri="{FF2B5EF4-FFF2-40B4-BE49-F238E27FC236}">
                <a16:creationId xmlns:a16="http://schemas.microsoft.com/office/drawing/2014/main" id="{225719F0-F166-183E-6798-4D1F6711482E}"/>
              </a:ext>
            </a:extLst>
          </p:cNvPr>
          <p:cNvSpPr/>
          <p:nvPr/>
        </p:nvSpPr>
        <p:spPr>
          <a:xfrm>
            <a:off x="13574268" y="4290410"/>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8" name="Star: 5 Points 17">
            <a:extLst>
              <a:ext uri="{FF2B5EF4-FFF2-40B4-BE49-F238E27FC236}">
                <a16:creationId xmlns:a16="http://schemas.microsoft.com/office/drawing/2014/main" id="{A62C6CF4-062C-30BC-DCDE-86D019CCC967}"/>
              </a:ext>
            </a:extLst>
          </p:cNvPr>
          <p:cNvSpPr/>
          <p:nvPr/>
        </p:nvSpPr>
        <p:spPr>
          <a:xfrm>
            <a:off x="8298180" y="2164430"/>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1" name="Star: 5 Points 20">
            <a:extLst>
              <a:ext uri="{FF2B5EF4-FFF2-40B4-BE49-F238E27FC236}">
                <a16:creationId xmlns:a16="http://schemas.microsoft.com/office/drawing/2014/main" id="{17F5A113-CA25-3046-14C2-825327BD2AC3}"/>
              </a:ext>
            </a:extLst>
          </p:cNvPr>
          <p:cNvSpPr/>
          <p:nvPr/>
        </p:nvSpPr>
        <p:spPr>
          <a:xfrm>
            <a:off x="4419600" y="260991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2" name="Star: 5 Points 21">
            <a:extLst>
              <a:ext uri="{FF2B5EF4-FFF2-40B4-BE49-F238E27FC236}">
                <a16:creationId xmlns:a16="http://schemas.microsoft.com/office/drawing/2014/main" id="{88FF793D-4334-7068-FA61-E7A91F4142A0}"/>
              </a:ext>
            </a:extLst>
          </p:cNvPr>
          <p:cNvSpPr/>
          <p:nvPr/>
        </p:nvSpPr>
        <p:spPr>
          <a:xfrm>
            <a:off x="4937760" y="1778076"/>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grpSp>
        <p:nvGrpSpPr>
          <p:cNvPr id="2" name="Group 1">
            <a:extLst>
              <a:ext uri="{FF2B5EF4-FFF2-40B4-BE49-F238E27FC236}">
                <a16:creationId xmlns:a16="http://schemas.microsoft.com/office/drawing/2014/main" id="{3D2BEAB3-B674-B21C-4061-B5CD3CB81A19}"/>
              </a:ext>
            </a:extLst>
          </p:cNvPr>
          <p:cNvGrpSpPr/>
          <p:nvPr/>
        </p:nvGrpSpPr>
        <p:grpSpPr>
          <a:xfrm>
            <a:off x="581667" y="4579459"/>
            <a:ext cx="4958325" cy="4579299"/>
            <a:chOff x="1028700" y="4503056"/>
            <a:chExt cx="4958325" cy="4579299"/>
          </a:xfrm>
        </p:grpSpPr>
        <p:grpSp>
          <p:nvGrpSpPr>
            <p:cNvPr id="4" name="Group 6">
              <a:extLst>
                <a:ext uri="{FF2B5EF4-FFF2-40B4-BE49-F238E27FC236}">
                  <a16:creationId xmlns:a16="http://schemas.microsoft.com/office/drawing/2014/main" id="{D7A1C48C-E06F-E891-9502-1D6CCB671ACC}"/>
                </a:ext>
              </a:extLst>
            </p:cNvPr>
            <p:cNvGrpSpPr/>
            <p:nvPr/>
          </p:nvGrpSpPr>
          <p:grpSpPr>
            <a:xfrm>
              <a:off x="1028700" y="4827022"/>
              <a:ext cx="4958325" cy="4255333"/>
              <a:chOff x="0" y="0"/>
              <a:chExt cx="1305896" cy="1167086"/>
            </a:xfrm>
          </p:grpSpPr>
          <p:sp>
            <p:nvSpPr>
              <p:cNvPr id="23" name="Freeform 7">
                <a:extLst>
                  <a:ext uri="{FF2B5EF4-FFF2-40B4-BE49-F238E27FC236}">
                    <a16:creationId xmlns:a16="http://schemas.microsoft.com/office/drawing/2014/main" id="{28FDF448-F879-7C92-B85E-2EB0260753C6}"/>
                  </a:ext>
                </a:extLst>
              </p:cNvPr>
              <p:cNvSpPr/>
              <p:nvPr/>
            </p:nvSpPr>
            <p:spPr>
              <a:xfrm>
                <a:off x="0" y="0"/>
                <a:ext cx="1305896" cy="1167086"/>
              </a:xfrm>
              <a:custGeom>
                <a:avLst/>
                <a:gdLst/>
                <a:ahLst/>
                <a:cxnLst/>
                <a:rect l="l" t="t" r="r" b="b"/>
                <a:pathLst>
                  <a:path w="1305896" h="1167086">
                    <a:moveTo>
                      <a:pt x="59333" y="0"/>
                    </a:moveTo>
                    <a:lnTo>
                      <a:pt x="1246563" y="0"/>
                    </a:lnTo>
                    <a:cubicBezTo>
                      <a:pt x="1262299" y="0"/>
                      <a:pt x="1277391" y="6251"/>
                      <a:pt x="1288518" y="17378"/>
                    </a:cubicBezTo>
                    <a:cubicBezTo>
                      <a:pt x="1299645" y="28505"/>
                      <a:pt x="1305896" y="43597"/>
                      <a:pt x="1305896" y="59333"/>
                    </a:cubicBezTo>
                    <a:lnTo>
                      <a:pt x="1305896" y="1107753"/>
                    </a:lnTo>
                    <a:cubicBezTo>
                      <a:pt x="1305896" y="1140521"/>
                      <a:pt x="1279332" y="1167086"/>
                      <a:pt x="1246563" y="1167086"/>
                    </a:cubicBezTo>
                    <a:lnTo>
                      <a:pt x="59333" y="1167086"/>
                    </a:lnTo>
                    <a:cubicBezTo>
                      <a:pt x="43597" y="1167086"/>
                      <a:pt x="28505" y="1160834"/>
                      <a:pt x="17378" y="1149707"/>
                    </a:cubicBezTo>
                    <a:cubicBezTo>
                      <a:pt x="6251" y="1138580"/>
                      <a:pt x="0" y="1123489"/>
                      <a:pt x="0" y="1107753"/>
                    </a:cubicBezTo>
                    <a:lnTo>
                      <a:pt x="0" y="59333"/>
                    </a:lnTo>
                    <a:cubicBezTo>
                      <a:pt x="0" y="43597"/>
                      <a:pt x="6251" y="28505"/>
                      <a:pt x="17378" y="17378"/>
                    </a:cubicBezTo>
                    <a:cubicBezTo>
                      <a:pt x="28505" y="6251"/>
                      <a:pt x="43597" y="0"/>
                      <a:pt x="59333" y="0"/>
                    </a:cubicBezTo>
                    <a:close/>
                  </a:path>
                </a:pathLst>
              </a:custGeom>
              <a:solidFill>
                <a:srgbClr val="123655">
                  <a:alpha val="66667"/>
                </a:srgbClr>
              </a:solidFill>
              <a:ln w="38100" cap="rnd">
                <a:solidFill>
                  <a:srgbClr val="FFFFFF">
                    <a:alpha val="66667"/>
                  </a:srgbClr>
                </a:solidFill>
                <a:prstDash val="solid"/>
                <a:round/>
              </a:ln>
            </p:spPr>
            <p:txBody>
              <a:bodyPr/>
              <a:lstStyle/>
              <a:p>
                <a:endParaRPr lang="en-US"/>
              </a:p>
            </p:txBody>
          </p:sp>
          <p:sp>
            <p:nvSpPr>
              <p:cNvPr id="24" name="TextBox 8">
                <a:extLst>
                  <a:ext uri="{FF2B5EF4-FFF2-40B4-BE49-F238E27FC236}">
                    <a16:creationId xmlns:a16="http://schemas.microsoft.com/office/drawing/2014/main" id="{5FFAEED9-47B4-E959-C0C0-3F36CD3A7D7C}"/>
                  </a:ext>
                </a:extLst>
              </p:cNvPr>
              <p:cNvSpPr txBox="1"/>
              <p:nvPr/>
            </p:nvSpPr>
            <p:spPr>
              <a:xfrm>
                <a:off x="0" y="-38100"/>
                <a:ext cx="1305896" cy="1205186"/>
              </a:xfrm>
              <a:prstGeom prst="rect">
                <a:avLst/>
              </a:prstGeom>
            </p:spPr>
            <p:txBody>
              <a:bodyPr lIns="50800" tIns="50800" rIns="50800" bIns="50800" rtlCol="0" anchor="ctr"/>
              <a:lstStyle/>
              <a:p>
                <a:pPr algn="ctr">
                  <a:lnSpc>
                    <a:spcPts val="2659"/>
                  </a:lnSpc>
                </a:pPr>
                <a:endParaRPr/>
              </a:p>
            </p:txBody>
          </p:sp>
        </p:grpSp>
        <p:grpSp>
          <p:nvGrpSpPr>
            <p:cNvPr id="9" name="Group 9">
              <a:extLst>
                <a:ext uri="{FF2B5EF4-FFF2-40B4-BE49-F238E27FC236}">
                  <a16:creationId xmlns:a16="http://schemas.microsoft.com/office/drawing/2014/main" id="{895C223C-FA98-23AB-AFBC-46B13D925B3F}"/>
                </a:ext>
              </a:extLst>
            </p:cNvPr>
            <p:cNvGrpSpPr/>
            <p:nvPr/>
          </p:nvGrpSpPr>
          <p:grpSpPr>
            <a:xfrm>
              <a:off x="1028700" y="4503056"/>
              <a:ext cx="4958325" cy="647931"/>
              <a:chOff x="0" y="0"/>
              <a:chExt cx="1305896" cy="170649"/>
            </a:xfrm>
          </p:grpSpPr>
          <p:sp>
            <p:nvSpPr>
              <p:cNvPr id="19" name="Freeform 10">
                <a:extLst>
                  <a:ext uri="{FF2B5EF4-FFF2-40B4-BE49-F238E27FC236}">
                    <a16:creationId xmlns:a16="http://schemas.microsoft.com/office/drawing/2014/main" id="{5B60A511-FD56-7CEE-796F-F870E4F1CAD2}"/>
                  </a:ext>
                </a:extLst>
              </p:cNvPr>
              <p:cNvSpPr/>
              <p:nvPr/>
            </p:nvSpPr>
            <p:spPr>
              <a:xfrm>
                <a:off x="0" y="0"/>
                <a:ext cx="1305896" cy="170649"/>
              </a:xfrm>
              <a:custGeom>
                <a:avLst/>
                <a:gdLst/>
                <a:ahLst/>
                <a:cxnLst/>
                <a:rect l="l" t="t" r="r" b="b"/>
                <a:pathLst>
                  <a:path w="1305896" h="170649">
                    <a:moveTo>
                      <a:pt x="59333" y="0"/>
                    </a:moveTo>
                    <a:lnTo>
                      <a:pt x="1246563" y="0"/>
                    </a:lnTo>
                    <a:cubicBezTo>
                      <a:pt x="1262299" y="0"/>
                      <a:pt x="1277391" y="6251"/>
                      <a:pt x="1288518" y="17378"/>
                    </a:cubicBezTo>
                    <a:cubicBezTo>
                      <a:pt x="1299645" y="28505"/>
                      <a:pt x="1305896" y="43597"/>
                      <a:pt x="1305896" y="59333"/>
                    </a:cubicBezTo>
                    <a:lnTo>
                      <a:pt x="1305896" y="111315"/>
                    </a:lnTo>
                    <a:cubicBezTo>
                      <a:pt x="1305896" y="144084"/>
                      <a:pt x="1279332" y="170649"/>
                      <a:pt x="1246563" y="170649"/>
                    </a:cubicBezTo>
                    <a:lnTo>
                      <a:pt x="59333" y="170649"/>
                    </a:lnTo>
                    <a:cubicBezTo>
                      <a:pt x="43597" y="170649"/>
                      <a:pt x="28505" y="164397"/>
                      <a:pt x="17378" y="153270"/>
                    </a:cubicBezTo>
                    <a:cubicBezTo>
                      <a:pt x="6251" y="142143"/>
                      <a:pt x="0" y="127052"/>
                      <a:pt x="0" y="111315"/>
                    </a:cubicBezTo>
                    <a:lnTo>
                      <a:pt x="0" y="59333"/>
                    </a:lnTo>
                    <a:cubicBezTo>
                      <a:pt x="0" y="43597"/>
                      <a:pt x="6251" y="28505"/>
                      <a:pt x="17378" y="17378"/>
                    </a:cubicBezTo>
                    <a:cubicBezTo>
                      <a:pt x="28505" y="6251"/>
                      <a:pt x="43597" y="0"/>
                      <a:pt x="59333" y="0"/>
                    </a:cubicBezTo>
                    <a:close/>
                  </a:path>
                </a:pathLst>
              </a:custGeom>
              <a:solidFill>
                <a:srgbClr val="E43F58"/>
              </a:solidFill>
            </p:spPr>
            <p:txBody>
              <a:bodyPr/>
              <a:lstStyle/>
              <a:p>
                <a:endParaRPr lang="en-US"/>
              </a:p>
            </p:txBody>
          </p:sp>
          <p:sp>
            <p:nvSpPr>
              <p:cNvPr id="20" name="TextBox 11">
                <a:extLst>
                  <a:ext uri="{FF2B5EF4-FFF2-40B4-BE49-F238E27FC236}">
                    <a16:creationId xmlns:a16="http://schemas.microsoft.com/office/drawing/2014/main" id="{3233F640-AFC0-4D39-EBAB-0015170C4151}"/>
                  </a:ext>
                </a:extLst>
              </p:cNvPr>
              <p:cNvSpPr txBox="1"/>
              <p:nvPr/>
            </p:nvSpPr>
            <p:spPr>
              <a:xfrm>
                <a:off x="0" y="-38100"/>
                <a:ext cx="1305896" cy="208749"/>
              </a:xfrm>
              <a:prstGeom prst="rect">
                <a:avLst/>
              </a:prstGeom>
            </p:spPr>
            <p:txBody>
              <a:bodyPr lIns="50800" tIns="50800" rIns="50800" bIns="50800" rtlCol="0" anchor="ctr"/>
              <a:lstStyle/>
              <a:p>
                <a:pPr algn="ctr">
                  <a:lnSpc>
                    <a:spcPts val="2659"/>
                  </a:lnSpc>
                </a:pPr>
                <a:endParaRPr/>
              </a:p>
            </p:txBody>
          </p:sp>
        </p:grpSp>
        <p:sp>
          <p:nvSpPr>
            <p:cNvPr id="14" name="TextBox 12">
              <a:extLst>
                <a:ext uri="{FF2B5EF4-FFF2-40B4-BE49-F238E27FC236}">
                  <a16:creationId xmlns:a16="http://schemas.microsoft.com/office/drawing/2014/main" id="{540A4E92-6BD0-3B56-6F22-ED60744FE457}"/>
                </a:ext>
              </a:extLst>
            </p:cNvPr>
            <p:cNvSpPr txBox="1"/>
            <p:nvPr/>
          </p:nvSpPr>
          <p:spPr>
            <a:xfrm>
              <a:off x="1598298" y="4575517"/>
              <a:ext cx="3820332" cy="426809"/>
            </a:xfrm>
            <a:prstGeom prst="rect">
              <a:avLst/>
            </a:prstGeom>
          </p:spPr>
          <p:txBody>
            <a:bodyPr lIns="0" tIns="0" rIns="0" bIns="0" rtlCol="0" anchor="t">
              <a:spAutoFit/>
            </a:bodyPr>
            <a:lstStyle/>
            <a:p>
              <a:pPr algn="ctr">
                <a:lnSpc>
                  <a:spcPts val="3250"/>
                </a:lnSpc>
                <a:spcBef>
                  <a:spcPct val="0"/>
                </a:spcBef>
              </a:pPr>
              <a:r>
                <a:rPr lang="en-US" sz="2321" b="1" dirty="0">
                  <a:solidFill>
                    <a:srgbClr val="FFFFFF"/>
                  </a:solidFill>
                  <a:latin typeface="Telegraf Bold"/>
                  <a:ea typeface="Telegraf Bold"/>
                  <a:cs typeface="Telegraf Bold"/>
                  <a:sym typeface="Telegraf Bold"/>
                </a:rPr>
                <a:t>Global Office Locations</a:t>
              </a:r>
            </a:p>
          </p:txBody>
        </p:sp>
        <p:sp>
          <p:nvSpPr>
            <p:cNvPr id="15" name="TextBox 13">
              <a:extLst>
                <a:ext uri="{FF2B5EF4-FFF2-40B4-BE49-F238E27FC236}">
                  <a16:creationId xmlns:a16="http://schemas.microsoft.com/office/drawing/2014/main" id="{9F1179A4-50E9-814F-8A21-37EFC009366C}"/>
                </a:ext>
              </a:extLst>
            </p:cNvPr>
            <p:cNvSpPr txBox="1"/>
            <p:nvPr/>
          </p:nvSpPr>
          <p:spPr>
            <a:xfrm>
              <a:off x="1598298" y="5237038"/>
              <a:ext cx="4089534" cy="3710321"/>
            </a:xfrm>
            <a:prstGeom prst="rect">
              <a:avLst/>
            </a:prstGeom>
          </p:spPr>
          <p:txBody>
            <a:bodyPr lIns="0" tIns="0" rIns="0" bIns="0" rtlCol="0" anchor="t">
              <a:spAutoFit/>
            </a:bodyPr>
            <a:lstStyle/>
            <a:p>
              <a:pPr marL="499047" lvl="1" indent="-249524" algn="l">
                <a:lnSpc>
                  <a:spcPts val="3236"/>
                </a:lnSpc>
                <a:buFont typeface="Arial"/>
                <a:buChar char="•"/>
              </a:pPr>
              <a:r>
                <a:rPr lang="en-US" sz="2311" dirty="0">
                  <a:solidFill>
                    <a:srgbClr val="FFFFFF"/>
                  </a:solidFill>
                  <a:latin typeface="Telegraf"/>
                  <a:ea typeface="Telegraf"/>
                  <a:cs typeface="Telegraf"/>
                  <a:sym typeface="Telegraf"/>
                </a:rPr>
                <a:t>Cochabamba, </a:t>
              </a:r>
              <a:r>
                <a:rPr lang="en-US" sz="2311" dirty="0" err="1">
                  <a:solidFill>
                    <a:srgbClr val="FFFFFF"/>
                  </a:solidFill>
                  <a:latin typeface="Telegraf"/>
                  <a:ea typeface="Telegraf"/>
                  <a:cs typeface="Telegraf"/>
                  <a:sym typeface="Telegraf"/>
                </a:rPr>
                <a:t>Boliva</a:t>
              </a:r>
              <a:endParaRPr lang="en-US" sz="2311" dirty="0">
                <a:solidFill>
                  <a:srgbClr val="FFFFFF"/>
                </a:solidFill>
                <a:latin typeface="Telegraf"/>
                <a:ea typeface="Telegraf"/>
                <a:cs typeface="Telegraf"/>
                <a:sym typeface="Telegraf"/>
              </a:endParaRPr>
            </a:p>
            <a:p>
              <a:pPr marL="499047" lvl="1" indent="-249524" algn="l">
                <a:lnSpc>
                  <a:spcPts val="3236"/>
                </a:lnSpc>
                <a:buFont typeface="Arial"/>
                <a:buChar char="•"/>
              </a:pPr>
              <a:r>
                <a:rPr lang="en-US" sz="2311" dirty="0">
                  <a:solidFill>
                    <a:srgbClr val="FFFFFF"/>
                  </a:solidFill>
                  <a:latin typeface="Telegraf"/>
                  <a:ea typeface="Telegraf"/>
                  <a:cs typeface="Telegraf"/>
                  <a:sym typeface="Telegraf"/>
                </a:rPr>
                <a:t>Sao Paulo, Brazil</a:t>
              </a:r>
            </a:p>
            <a:p>
              <a:pPr marL="499047" lvl="1" indent="-249524" algn="l">
                <a:lnSpc>
                  <a:spcPts val="3236"/>
                </a:lnSpc>
                <a:buFont typeface="Arial"/>
                <a:buChar char="•"/>
              </a:pPr>
              <a:r>
                <a:rPr lang="en-US" sz="2311" dirty="0">
                  <a:solidFill>
                    <a:srgbClr val="FFFFFF"/>
                  </a:solidFill>
                  <a:latin typeface="Telegraf"/>
                  <a:ea typeface="Telegraf"/>
                  <a:cs typeface="Telegraf"/>
                  <a:sym typeface="Telegraf"/>
                </a:rPr>
                <a:t>Chihuahua, Mexico</a:t>
              </a:r>
            </a:p>
            <a:p>
              <a:pPr marL="499047" lvl="1" indent="-249524" algn="l">
                <a:lnSpc>
                  <a:spcPts val="3236"/>
                </a:lnSpc>
                <a:buFont typeface="Arial"/>
                <a:buChar char="•"/>
              </a:pPr>
              <a:r>
                <a:rPr lang="en-US" sz="2311" dirty="0">
                  <a:solidFill>
                    <a:srgbClr val="FFFFFF"/>
                  </a:solidFill>
                  <a:latin typeface="Telegraf"/>
                  <a:ea typeface="Telegraf"/>
                  <a:cs typeface="Telegraf"/>
                  <a:sym typeface="Telegraf"/>
                </a:rPr>
                <a:t>Reading, England</a:t>
              </a:r>
            </a:p>
            <a:p>
              <a:pPr marL="499047" lvl="1" indent="-249524" algn="l">
                <a:lnSpc>
                  <a:spcPts val="3236"/>
                </a:lnSpc>
                <a:buFont typeface="Arial"/>
                <a:buChar char="•"/>
              </a:pPr>
              <a:r>
                <a:rPr lang="en-US" sz="2311" dirty="0">
                  <a:solidFill>
                    <a:srgbClr val="FFFFFF"/>
                  </a:solidFill>
                  <a:latin typeface="Telegraf"/>
                  <a:ea typeface="Telegraf"/>
                  <a:cs typeface="Telegraf"/>
                  <a:sym typeface="Telegraf"/>
                </a:rPr>
                <a:t>Pretoria, South Africa</a:t>
              </a:r>
            </a:p>
            <a:p>
              <a:pPr marL="499047" lvl="1" indent="-249524" algn="l">
                <a:lnSpc>
                  <a:spcPts val="3236"/>
                </a:lnSpc>
                <a:buFont typeface="Arial"/>
                <a:buChar char="•"/>
              </a:pPr>
              <a:r>
                <a:rPr lang="en-US" sz="2311" dirty="0">
                  <a:solidFill>
                    <a:srgbClr val="FFFFFF"/>
                  </a:solidFill>
                  <a:latin typeface="Telegraf"/>
                  <a:ea typeface="Telegraf"/>
                  <a:cs typeface="Telegraf"/>
                  <a:sym typeface="Telegraf"/>
                </a:rPr>
                <a:t>New Delhi, India</a:t>
              </a:r>
            </a:p>
            <a:p>
              <a:pPr marL="499047" lvl="1" indent="-249524" algn="l">
                <a:lnSpc>
                  <a:spcPts val="3236"/>
                </a:lnSpc>
                <a:buFont typeface="Arial"/>
                <a:buChar char="•"/>
              </a:pPr>
              <a:r>
                <a:rPr lang="en-US" sz="2311" dirty="0">
                  <a:solidFill>
                    <a:srgbClr val="FFFFFF"/>
                  </a:solidFill>
                  <a:latin typeface="Telegraf"/>
                  <a:ea typeface="Telegraf"/>
                  <a:cs typeface="Telegraf"/>
                  <a:sym typeface="Telegraf"/>
                </a:rPr>
                <a:t>Melbourne, Australia</a:t>
              </a:r>
            </a:p>
            <a:p>
              <a:pPr marL="499047" lvl="1" indent="-249524" algn="l">
                <a:lnSpc>
                  <a:spcPts val="3236"/>
                </a:lnSpc>
                <a:buFont typeface="Arial"/>
                <a:buChar char="•"/>
              </a:pPr>
              <a:r>
                <a:rPr lang="en-US" sz="2311" dirty="0">
                  <a:solidFill>
                    <a:srgbClr val="FFFFFF"/>
                  </a:solidFill>
                  <a:latin typeface="Telegraf"/>
                  <a:ea typeface="Telegraf"/>
                  <a:cs typeface="Telegraf"/>
                  <a:sym typeface="Telegraf"/>
                </a:rPr>
                <a:t>Singapore, Singapore</a:t>
              </a:r>
            </a:p>
            <a:p>
              <a:pPr marL="499047" lvl="1" indent="-249524" algn="l">
                <a:lnSpc>
                  <a:spcPts val="3236"/>
                </a:lnSpc>
                <a:buFont typeface="Arial"/>
                <a:buChar char="•"/>
              </a:pPr>
              <a:r>
                <a:rPr lang="en-US" sz="2311" dirty="0">
                  <a:solidFill>
                    <a:srgbClr val="FFFFFF"/>
                  </a:solidFill>
                  <a:latin typeface="Telegraf"/>
                  <a:ea typeface="Telegraf"/>
                  <a:cs typeface="Telegraf"/>
                  <a:sym typeface="Telegraf"/>
                </a:rPr>
                <a:t>Shanghai, China</a:t>
              </a:r>
            </a:p>
          </p:txBody>
        </p:sp>
      </p:grpSp>
      <p:grpSp>
        <p:nvGrpSpPr>
          <p:cNvPr id="25" name="Group 2">
            <a:extLst>
              <a:ext uri="{FF2B5EF4-FFF2-40B4-BE49-F238E27FC236}">
                <a16:creationId xmlns:a16="http://schemas.microsoft.com/office/drawing/2014/main" id="{6D97CD10-00C8-324D-AA41-387159B2DAFB}"/>
              </a:ext>
            </a:extLst>
          </p:cNvPr>
          <p:cNvGrpSpPr/>
          <p:nvPr/>
        </p:nvGrpSpPr>
        <p:grpSpPr>
          <a:xfrm>
            <a:off x="-1752600" y="9209448"/>
            <a:ext cx="23911140" cy="2320916"/>
            <a:chOff x="0" y="0"/>
            <a:chExt cx="6297584" cy="611270"/>
          </a:xfrm>
        </p:grpSpPr>
        <p:sp>
          <p:nvSpPr>
            <p:cNvPr id="26" name="Freeform 3">
              <a:extLst>
                <a:ext uri="{FF2B5EF4-FFF2-40B4-BE49-F238E27FC236}">
                  <a16:creationId xmlns:a16="http://schemas.microsoft.com/office/drawing/2014/main" id="{E3B4BADC-87F6-0FB4-ABD9-930751284848}"/>
                </a:ext>
              </a:extLst>
            </p:cNvPr>
            <p:cNvSpPr/>
            <p:nvPr/>
          </p:nvSpPr>
          <p:spPr>
            <a:xfrm>
              <a:off x="0" y="0"/>
              <a:ext cx="6297584" cy="611270"/>
            </a:xfrm>
            <a:custGeom>
              <a:avLst/>
              <a:gdLst/>
              <a:ahLst/>
              <a:cxnLst/>
              <a:rect l="l" t="t" r="r" b="b"/>
              <a:pathLst>
                <a:path w="6297584" h="611270">
                  <a:moveTo>
                    <a:pt x="0" y="0"/>
                  </a:moveTo>
                  <a:lnTo>
                    <a:pt x="6297584" y="0"/>
                  </a:lnTo>
                  <a:lnTo>
                    <a:pt x="6297584" y="611270"/>
                  </a:lnTo>
                  <a:lnTo>
                    <a:pt x="0" y="611270"/>
                  </a:lnTo>
                  <a:close/>
                </a:path>
              </a:pathLst>
            </a:custGeom>
            <a:solidFill>
              <a:srgbClr val="123655"/>
            </a:solidFill>
          </p:spPr>
          <p:txBody>
            <a:bodyPr/>
            <a:lstStyle/>
            <a:p>
              <a:endParaRPr lang="en-US"/>
            </a:p>
          </p:txBody>
        </p:sp>
        <p:sp>
          <p:nvSpPr>
            <p:cNvPr id="27" name="TextBox 4">
              <a:extLst>
                <a:ext uri="{FF2B5EF4-FFF2-40B4-BE49-F238E27FC236}">
                  <a16:creationId xmlns:a16="http://schemas.microsoft.com/office/drawing/2014/main" id="{F1972628-8303-82E8-C2B5-339E0E8A683F}"/>
                </a:ext>
              </a:extLst>
            </p:cNvPr>
            <p:cNvSpPr txBox="1"/>
            <p:nvPr/>
          </p:nvSpPr>
          <p:spPr>
            <a:xfrm>
              <a:off x="0" y="-38100"/>
              <a:ext cx="6297584" cy="64937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410933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43115A5E-4BB3-EBE7-F21E-B01A7573B0F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9535" y="78368"/>
            <a:ext cx="17645744" cy="11764851"/>
          </a:xfrm>
          <a:prstGeom prst="rect">
            <a:avLst/>
          </a:prstGeom>
        </p:spPr>
      </p:pic>
      <p:sp>
        <p:nvSpPr>
          <p:cNvPr id="7" name="Star: 5 Points 6">
            <a:extLst>
              <a:ext uri="{FF2B5EF4-FFF2-40B4-BE49-F238E27FC236}">
                <a16:creationId xmlns:a16="http://schemas.microsoft.com/office/drawing/2014/main" id="{36014FA7-96AF-9753-47BC-B867CEC1178D}"/>
              </a:ext>
            </a:extLst>
          </p:cNvPr>
          <p:cNvSpPr/>
          <p:nvPr/>
        </p:nvSpPr>
        <p:spPr>
          <a:xfrm>
            <a:off x="8149590" y="758494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8" name="Star: 5 Points 7">
            <a:extLst>
              <a:ext uri="{FF2B5EF4-FFF2-40B4-BE49-F238E27FC236}">
                <a16:creationId xmlns:a16="http://schemas.microsoft.com/office/drawing/2014/main" id="{10630CD2-2607-B0A6-1BD9-DADEED6F308A}"/>
              </a:ext>
            </a:extLst>
          </p:cNvPr>
          <p:cNvSpPr/>
          <p:nvPr/>
        </p:nvSpPr>
        <p:spPr>
          <a:xfrm>
            <a:off x="3602736" y="6839712"/>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9" name="Star: 5 Points 8">
            <a:extLst>
              <a:ext uri="{FF2B5EF4-FFF2-40B4-BE49-F238E27FC236}">
                <a16:creationId xmlns:a16="http://schemas.microsoft.com/office/drawing/2014/main" id="{7EECFF14-2B0F-CC4F-9B39-753068321A73}"/>
              </a:ext>
            </a:extLst>
          </p:cNvPr>
          <p:cNvSpPr/>
          <p:nvPr/>
        </p:nvSpPr>
        <p:spPr>
          <a:xfrm>
            <a:off x="9884664" y="6729984"/>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0" name="Star: 5 Points 9">
            <a:extLst>
              <a:ext uri="{FF2B5EF4-FFF2-40B4-BE49-F238E27FC236}">
                <a16:creationId xmlns:a16="http://schemas.microsoft.com/office/drawing/2014/main" id="{6E13FA50-8CCE-0F47-624D-8FCEC553D487}"/>
              </a:ext>
            </a:extLst>
          </p:cNvPr>
          <p:cNvSpPr/>
          <p:nvPr/>
        </p:nvSpPr>
        <p:spPr>
          <a:xfrm>
            <a:off x="955548" y="4549140"/>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1" name="Star: 5 Points 10">
            <a:extLst>
              <a:ext uri="{FF2B5EF4-FFF2-40B4-BE49-F238E27FC236}">
                <a16:creationId xmlns:a16="http://schemas.microsoft.com/office/drawing/2014/main" id="{32BFE8C4-B89F-47F9-E1C3-A49E1E712209}"/>
              </a:ext>
            </a:extLst>
          </p:cNvPr>
          <p:cNvSpPr/>
          <p:nvPr/>
        </p:nvSpPr>
        <p:spPr>
          <a:xfrm>
            <a:off x="1723644" y="623620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2" name="Star: 5 Points 11">
            <a:extLst>
              <a:ext uri="{FF2B5EF4-FFF2-40B4-BE49-F238E27FC236}">
                <a16:creationId xmlns:a16="http://schemas.microsoft.com/office/drawing/2014/main" id="{B07A9853-FFAF-2292-57FE-8B183145BAC8}"/>
              </a:ext>
            </a:extLst>
          </p:cNvPr>
          <p:cNvSpPr/>
          <p:nvPr/>
        </p:nvSpPr>
        <p:spPr>
          <a:xfrm>
            <a:off x="6085332" y="465886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3" name="Star: 5 Points 12">
            <a:extLst>
              <a:ext uri="{FF2B5EF4-FFF2-40B4-BE49-F238E27FC236}">
                <a16:creationId xmlns:a16="http://schemas.microsoft.com/office/drawing/2014/main" id="{0AD19B33-B69C-0E8E-180B-37A4FDC89764}"/>
              </a:ext>
            </a:extLst>
          </p:cNvPr>
          <p:cNvSpPr/>
          <p:nvPr/>
        </p:nvSpPr>
        <p:spPr>
          <a:xfrm>
            <a:off x="13560552" y="8883396"/>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4" name="Star: 5 Points 13">
            <a:extLst>
              <a:ext uri="{FF2B5EF4-FFF2-40B4-BE49-F238E27FC236}">
                <a16:creationId xmlns:a16="http://schemas.microsoft.com/office/drawing/2014/main" id="{D241D45F-15FD-C240-8357-09F856FBD828}"/>
              </a:ext>
            </a:extLst>
          </p:cNvPr>
          <p:cNvSpPr/>
          <p:nvPr/>
        </p:nvSpPr>
        <p:spPr>
          <a:xfrm>
            <a:off x="12394692" y="6949440"/>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5" name="Star: 5 Points 14">
            <a:extLst>
              <a:ext uri="{FF2B5EF4-FFF2-40B4-BE49-F238E27FC236}">
                <a16:creationId xmlns:a16="http://schemas.microsoft.com/office/drawing/2014/main" id="{94B131A4-0B2D-8405-1B91-B32AB746B43E}"/>
              </a:ext>
            </a:extLst>
          </p:cNvPr>
          <p:cNvSpPr/>
          <p:nvPr/>
        </p:nvSpPr>
        <p:spPr>
          <a:xfrm>
            <a:off x="3122676" y="2656332"/>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6" name="Star: 5 Points 15">
            <a:extLst>
              <a:ext uri="{FF2B5EF4-FFF2-40B4-BE49-F238E27FC236}">
                <a16:creationId xmlns:a16="http://schemas.microsoft.com/office/drawing/2014/main" id="{2024F991-6BA7-C191-F5FC-892B826AB5A3}"/>
              </a:ext>
            </a:extLst>
          </p:cNvPr>
          <p:cNvSpPr/>
          <p:nvPr/>
        </p:nvSpPr>
        <p:spPr>
          <a:xfrm>
            <a:off x="10885932" y="3959352"/>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7" name="Star: 5 Points 16">
            <a:extLst>
              <a:ext uri="{FF2B5EF4-FFF2-40B4-BE49-F238E27FC236}">
                <a16:creationId xmlns:a16="http://schemas.microsoft.com/office/drawing/2014/main" id="{B6CA125D-A9CE-547B-7363-8C44080FB73A}"/>
              </a:ext>
            </a:extLst>
          </p:cNvPr>
          <p:cNvSpPr/>
          <p:nvPr/>
        </p:nvSpPr>
        <p:spPr>
          <a:xfrm>
            <a:off x="11599167" y="4604004"/>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8" name="Star: 5 Points 17">
            <a:extLst>
              <a:ext uri="{FF2B5EF4-FFF2-40B4-BE49-F238E27FC236}">
                <a16:creationId xmlns:a16="http://schemas.microsoft.com/office/drawing/2014/main" id="{461CD23F-43DA-15D6-CD4A-E434471229C4}"/>
              </a:ext>
            </a:extLst>
          </p:cNvPr>
          <p:cNvSpPr/>
          <p:nvPr/>
        </p:nvSpPr>
        <p:spPr>
          <a:xfrm>
            <a:off x="9013698" y="5033772"/>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9" name="Star: 5 Points 18">
            <a:extLst>
              <a:ext uri="{FF2B5EF4-FFF2-40B4-BE49-F238E27FC236}">
                <a16:creationId xmlns:a16="http://schemas.microsoft.com/office/drawing/2014/main" id="{B348DFB7-5CEC-35B0-0DA1-58685C47CC24}"/>
              </a:ext>
            </a:extLst>
          </p:cNvPr>
          <p:cNvSpPr/>
          <p:nvPr/>
        </p:nvSpPr>
        <p:spPr>
          <a:xfrm>
            <a:off x="9772653" y="849934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0" name="Star: 5 Points 19">
            <a:extLst>
              <a:ext uri="{FF2B5EF4-FFF2-40B4-BE49-F238E27FC236}">
                <a16:creationId xmlns:a16="http://schemas.microsoft.com/office/drawing/2014/main" id="{9E278AA0-579D-5FB4-47B7-8FA44D4E5400}"/>
              </a:ext>
            </a:extLst>
          </p:cNvPr>
          <p:cNvSpPr/>
          <p:nvPr/>
        </p:nvSpPr>
        <p:spPr>
          <a:xfrm>
            <a:off x="14246352" y="5143500"/>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1" name="Star: 5 Points 20">
            <a:extLst>
              <a:ext uri="{FF2B5EF4-FFF2-40B4-BE49-F238E27FC236}">
                <a16:creationId xmlns:a16="http://schemas.microsoft.com/office/drawing/2014/main" id="{1E9AEB0B-6F75-7627-2D4B-445000BB35F9}"/>
              </a:ext>
            </a:extLst>
          </p:cNvPr>
          <p:cNvSpPr/>
          <p:nvPr/>
        </p:nvSpPr>
        <p:spPr>
          <a:xfrm>
            <a:off x="15014448" y="3396996"/>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2" name="Star: 5 Points 21">
            <a:extLst>
              <a:ext uri="{FF2B5EF4-FFF2-40B4-BE49-F238E27FC236}">
                <a16:creationId xmlns:a16="http://schemas.microsoft.com/office/drawing/2014/main" id="{FC69AB07-F668-906C-5234-EBB6AB1F7116}"/>
              </a:ext>
            </a:extLst>
          </p:cNvPr>
          <p:cNvSpPr/>
          <p:nvPr/>
        </p:nvSpPr>
        <p:spPr>
          <a:xfrm>
            <a:off x="9432036" y="403021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3" name="Star: 5 Points 22">
            <a:extLst>
              <a:ext uri="{FF2B5EF4-FFF2-40B4-BE49-F238E27FC236}">
                <a16:creationId xmlns:a16="http://schemas.microsoft.com/office/drawing/2014/main" id="{900DC9A5-4FC0-1B0F-7EDF-A104F8130617}"/>
              </a:ext>
            </a:extLst>
          </p:cNvPr>
          <p:cNvSpPr/>
          <p:nvPr/>
        </p:nvSpPr>
        <p:spPr>
          <a:xfrm>
            <a:off x="10755630" y="7735824"/>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4" name="Star: 5 Points 23">
            <a:extLst>
              <a:ext uri="{FF2B5EF4-FFF2-40B4-BE49-F238E27FC236}">
                <a16:creationId xmlns:a16="http://schemas.microsoft.com/office/drawing/2014/main" id="{3C36CD04-0122-48A9-87A8-93D02A0E165E}"/>
              </a:ext>
            </a:extLst>
          </p:cNvPr>
          <p:cNvSpPr/>
          <p:nvPr/>
        </p:nvSpPr>
        <p:spPr>
          <a:xfrm>
            <a:off x="11996928" y="337870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5" name="Star: 5 Points 24">
            <a:extLst>
              <a:ext uri="{FF2B5EF4-FFF2-40B4-BE49-F238E27FC236}">
                <a16:creationId xmlns:a16="http://schemas.microsoft.com/office/drawing/2014/main" id="{744AE093-0D30-B5C0-806E-19D3C711BB93}"/>
              </a:ext>
            </a:extLst>
          </p:cNvPr>
          <p:cNvSpPr/>
          <p:nvPr/>
        </p:nvSpPr>
        <p:spPr>
          <a:xfrm>
            <a:off x="9512049" y="2724912"/>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6" name="Star: 5 Points 25">
            <a:extLst>
              <a:ext uri="{FF2B5EF4-FFF2-40B4-BE49-F238E27FC236}">
                <a16:creationId xmlns:a16="http://schemas.microsoft.com/office/drawing/2014/main" id="{29C3BDD8-9FE6-51CD-5205-1245F724969B}"/>
              </a:ext>
            </a:extLst>
          </p:cNvPr>
          <p:cNvSpPr/>
          <p:nvPr/>
        </p:nvSpPr>
        <p:spPr>
          <a:xfrm>
            <a:off x="10354818" y="525322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7" name="Star: 5 Points 26">
            <a:extLst>
              <a:ext uri="{FF2B5EF4-FFF2-40B4-BE49-F238E27FC236}">
                <a16:creationId xmlns:a16="http://schemas.microsoft.com/office/drawing/2014/main" id="{BADBB311-4518-4F31-4168-BFB9F41675BD}"/>
              </a:ext>
            </a:extLst>
          </p:cNvPr>
          <p:cNvSpPr/>
          <p:nvPr/>
        </p:nvSpPr>
        <p:spPr>
          <a:xfrm>
            <a:off x="13690854" y="5960793"/>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8" name="Star: 5 Points 27">
            <a:extLst>
              <a:ext uri="{FF2B5EF4-FFF2-40B4-BE49-F238E27FC236}">
                <a16:creationId xmlns:a16="http://schemas.microsoft.com/office/drawing/2014/main" id="{3EDEC38A-FDAE-87E0-140F-72D610F551C0}"/>
              </a:ext>
            </a:extLst>
          </p:cNvPr>
          <p:cNvSpPr/>
          <p:nvPr/>
        </p:nvSpPr>
        <p:spPr>
          <a:xfrm>
            <a:off x="12573000" y="4494276"/>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9" name="Star: 5 Points 28">
            <a:extLst>
              <a:ext uri="{FF2B5EF4-FFF2-40B4-BE49-F238E27FC236}">
                <a16:creationId xmlns:a16="http://schemas.microsoft.com/office/drawing/2014/main" id="{6C2A4BFB-8D3E-8382-2AA3-211D2112B3B5}"/>
              </a:ext>
            </a:extLst>
          </p:cNvPr>
          <p:cNvSpPr/>
          <p:nvPr/>
        </p:nvSpPr>
        <p:spPr>
          <a:xfrm>
            <a:off x="8273036" y="651052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0" name="Star: 5 Points 29">
            <a:extLst>
              <a:ext uri="{FF2B5EF4-FFF2-40B4-BE49-F238E27FC236}">
                <a16:creationId xmlns:a16="http://schemas.microsoft.com/office/drawing/2014/main" id="{3DFF3932-5CAB-B0A4-FC4C-F86B0E797A87}"/>
              </a:ext>
            </a:extLst>
          </p:cNvPr>
          <p:cNvSpPr/>
          <p:nvPr/>
        </p:nvSpPr>
        <p:spPr>
          <a:xfrm>
            <a:off x="4055364" y="4137660"/>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1" name="Star: 5 Points 30">
            <a:extLst>
              <a:ext uri="{FF2B5EF4-FFF2-40B4-BE49-F238E27FC236}">
                <a16:creationId xmlns:a16="http://schemas.microsoft.com/office/drawing/2014/main" id="{B5E35274-2865-4F3E-E3E0-F54A3D7B8FB9}"/>
              </a:ext>
            </a:extLst>
          </p:cNvPr>
          <p:cNvSpPr/>
          <p:nvPr/>
        </p:nvSpPr>
        <p:spPr>
          <a:xfrm>
            <a:off x="14424660" y="4494276"/>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2" name="Star: 5 Points 31">
            <a:extLst>
              <a:ext uri="{FF2B5EF4-FFF2-40B4-BE49-F238E27FC236}">
                <a16:creationId xmlns:a16="http://schemas.microsoft.com/office/drawing/2014/main" id="{632650A9-3851-3651-19D6-944786B2A69F}"/>
              </a:ext>
            </a:extLst>
          </p:cNvPr>
          <p:cNvSpPr/>
          <p:nvPr/>
        </p:nvSpPr>
        <p:spPr>
          <a:xfrm>
            <a:off x="10741914" y="3246120"/>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3" name="Star: 5 Points 32">
            <a:extLst>
              <a:ext uri="{FF2B5EF4-FFF2-40B4-BE49-F238E27FC236}">
                <a16:creationId xmlns:a16="http://schemas.microsoft.com/office/drawing/2014/main" id="{FE924EA4-DC76-0034-8A04-E3226EC3ADA6}"/>
              </a:ext>
            </a:extLst>
          </p:cNvPr>
          <p:cNvSpPr/>
          <p:nvPr/>
        </p:nvSpPr>
        <p:spPr>
          <a:xfrm>
            <a:off x="13560552" y="6688836"/>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4" name="Star: 5 Points 33">
            <a:extLst>
              <a:ext uri="{FF2B5EF4-FFF2-40B4-BE49-F238E27FC236}">
                <a16:creationId xmlns:a16="http://schemas.microsoft.com/office/drawing/2014/main" id="{51DB39EC-605E-160F-063F-DF274727D6F6}"/>
              </a:ext>
            </a:extLst>
          </p:cNvPr>
          <p:cNvSpPr/>
          <p:nvPr/>
        </p:nvSpPr>
        <p:spPr>
          <a:xfrm>
            <a:off x="8366324" y="1668780"/>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5" name="Star: 5 Points 34">
            <a:extLst>
              <a:ext uri="{FF2B5EF4-FFF2-40B4-BE49-F238E27FC236}">
                <a16:creationId xmlns:a16="http://schemas.microsoft.com/office/drawing/2014/main" id="{D02A9626-4135-58B9-2255-AFD858AC48A5}"/>
              </a:ext>
            </a:extLst>
          </p:cNvPr>
          <p:cNvSpPr/>
          <p:nvPr/>
        </p:nvSpPr>
        <p:spPr>
          <a:xfrm>
            <a:off x="1228233" y="1705934"/>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6" name="Star: 5 Points 35">
            <a:extLst>
              <a:ext uri="{FF2B5EF4-FFF2-40B4-BE49-F238E27FC236}">
                <a16:creationId xmlns:a16="http://schemas.microsoft.com/office/drawing/2014/main" id="{720EFC97-56F3-0798-BED5-8984FC05E55C}"/>
              </a:ext>
            </a:extLst>
          </p:cNvPr>
          <p:cNvSpPr/>
          <p:nvPr/>
        </p:nvSpPr>
        <p:spPr>
          <a:xfrm>
            <a:off x="1723644" y="621792"/>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7" name="Star: 5 Points 36">
            <a:extLst>
              <a:ext uri="{FF2B5EF4-FFF2-40B4-BE49-F238E27FC236}">
                <a16:creationId xmlns:a16="http://schemas.microsoft.com/office/drawing/2014/main" id="{3D071B7E-3AD6-80F9-8FB6-F750A9B7D309}"/>
              </a:ext>
            </a:extLst>
          </p:cNvPr>
          <p:cNvSpPr/>
          <p:nvPr/>
        </p:nvSpPr>
        <p:spPr>
          <a:xfrm>
            <a:off x="15604236" y="3026664"/>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8" name="Star: 5 Points 37">
            <a:extLst>
              <a:ext uri="{FF2B5EF4-FFF2-40B4-BE49-F238E27FC236}">
                <a16:creationId xmlns:a16="http://schemas.microsoft.com/office/drawing/2014/main" id="{86065797-F03D-1ECD-6460-A7CFAD56AC89}"/>
              </a:ext>
            </a:extLst>
          </p:cNvPr>
          <p:cNvSpPr/>
          <p:nvPr/>
        </p:nvSpPr>
        <p:spPr>
          <a:xfrm>
            <a:off x="15343632" y="2724912"/>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9" name="Star: 5 Points 38">
            <a:extLst>
              <a:ext uri="{FF2B5EF4-FFF2-40B4-BE49-F238E27FC236}">
                <a16:creationId xmlns:a16="http://schemas.microsoft.com/office/drawing/2014/main" id="{121FDB48-0E60-3A70-8701-0AD41CBFFB2D}"/>
              </a:ext>
            </a:extLst>
          </p:cNvPr>
          <p:cNvSpPr/>
          <p:nvPr/>
        </p:nvSpPr>
        <p:spPr>
          <a:xfrm>
            <a:off x="5481828" y="630478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40" name="Star: 5 Points 39">
            <a:extLst>
              <a:ext uri="{FF2B5EF4-FFF2-40B4-BE49-F238E27FC236}">
                <a16:creationId xmlns:a16="http://schemas.microsoft.com/office/drawing/2014/main" id="{0FB94310-EAFF-DA2B-266D-914B8C4AE6DA}"/>
              </a:ext>
            </a:extLst>
          </p:cNvPr>
          <p:cNvSpPr/>
          <p:nvPr/>
        </p:nvSpPr>
        <p:spPr>
          <a:xfrm>
            <a:off x="5708469" y="6729984"/>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41" name="Star: 5 Points 40">
            <a:extLst>
              <a:ext uri="{FF2B5EF4-FFF2-40B4-BE49-F238E27FC236}">
                <a16:creationId xmlns:a16="http://schemas.microsoft.com/office/drawing/2014/main" id="{9CBC8683-1FBC-3494-C6D3-D1DCDD6027C7}"/>
              </a:ext>
            </a:extLst>
          </p:cNvPr>
          <p:cNvSpPr/>
          <p:nvPr/>
        </p:nvSpPr>
        <p:spPr>
          <a:xfrm>
            <a:off x="2668917" y="5472684"/>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42" name="Star: 5 Points 41">
            <a:extLst>
              <a:ext uri="{FF2B5EF4-FFF2-40B4-BE49-F238E27FC236}">
                <a16:creationId xmlns:a16="http://schemas.microsoft.com/office/drawing/2014/main" id="{1DB62D97-7FEF-5215-90FA-5FCA720854D4}"/>
              </a:ext>
            </a:extLst>
          </p:cNvPr>
          <p:cNvSpPr/>
          <p:nvPr/>
        </p:nvSpPr>
        <p:spPr>
          <a:xfrm>
            <a:off x="4185666" y="1663124"/>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43" name="Star: 5 Points 42">
            <a:extLst>
              <a:ext uri="{FF2B5EF4-FFF2-40B4-BE49-F238E27FC236}">
                <a16:creationId xmlns:a16="http://schemas.microsoft.com/office/drawing/2014/main" id="{63FBEF04-BFBE-1010-D8AC-AB68D861EC73}"/>
              </a:ext>
            </a:extLst>
          </p:cNvPr>
          <p:cNvSpPr/>
          <p:nvPr/>
        </p:nvSpPr>
        <p:spPr>
          <a:xfrm>
            <a:off x="15275052" y="3136392"/>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44" name="Star: 5 Points 43">
            <a:extLst>
              <a:ext uri="{FF2B5EF4-FFF2-40B4-BE49-F238E27FC236}">
                <a16:creationId xmlns:a16="http://schemas.microsoft.com/office/drawing/2014/main" id="{7EE2C4B2-32FB-6C77-4753-5BC1A86387C3}"/>
              </a:ext>
            </a:extLst>
          </p:cNvPr>
          <p:cNvSpPr/>
          <p:nvPr/>
        </p:nvSpPr>
        <p:spPr>
          <a:xfrm>
            <a:off x="14986310" y="3547872"/>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 name="Star: 6 Points 1">
            <a:extLst>
              <a:ext uri="{FF2B5EF4-FFF2-40B4-BE49-F238E27FC236}">
                <a16:creationId xmlns:a16="http://schemas.microsoft.com/office/drawing/2014/main" id="{A9231F0E-C764-B34D-9C44-47D63D6C699B}"/>
              </a:ext>
            </a:extLst>
          </p:cNvPr>
          <p:cNvSpPr/>
          <p:nvPr/>
        </p:nvSpPr>
        <p:spPr>
          <a:xfrm>
            <a:off x="12492638" y="3296412"/>
            <a:ext cx="260604" cy="301752"/>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 name="Star: 5 Points 2">
            <a:extLst>
              <a:ext uri="{FF2B5EF4-FFF2-40B4-BE49-F238E27FC236}">
                <a16:creationId xmlns:a16="http://schemas.microsoft.com/office/drawing/2014/main" id="{32CAB081-03AF-9FED-A428-BC369FD3F2A7}"/>
              </a:ext>
            </a:extLst>
          </p:cNvPr>
          <p:cNvSpPr/>
          <p:nvPr/>
        </p:nvSpPr>
        <p:spPr>
          <a:xfrm>
            <a:off x="7719822" y="8883396"/>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4" name="Star: 5 Points 3">
            <a:extLst>
              <a:ext uri="{FF2B5EF4-FFF2-40B4-BE49-F238E27FC236}">
                <a16:creationId xmlns:a16="http://schemas.microsoft.com/office/drawing/2014/main" id="{17DCE66F-B7D6-9451-4459-BC7EC7486338}"/>
              </a:ext>
            </a:extLst>
          </p:cNvPr>
          <p:cNvSpPr/>
          <p:nvPr/>
        </p:nvSpPr>
        <p:spPr>
          <a:xfrm>
            <a:off x="8647065" y="877366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6" name="Star: 5 Points 5">
            <a:extLst>
              <a:ext uri="{FF2B5EF4-FFF2-40B4-BE49-F238E27FC236}">
                <a16:creationId xmlns:a16="http://schemas.microsoft.com/office/drawing/2014/main" id="{399E6972-E8FA-66FD-EBDF-AD55CC8B9B5F}"/>
              </a:ext>
            </a:extLst>
          </p:cNvPr>
          <p:cNvSpPr/>
          <p:nvPr/>
        </p:nvSpPr>
        <p:spPr>
          <a:xfrm>
            <a:off x="11475287" y="7151156"/>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46" name="Star: 5 Points 45">
            <a:extLst>
              <a:ext uri="{FF2B5EF4-FFF2-40B4-BE49-F238E27FC236}">
                <a16:creationId xmlns:a16="http://schemas.microsoft.com/office/drawing/2014/main" id="{A2B4E448-AD8B-62A7-D399-246D11825418}"/>
              </a:ext>
            </a:extLst>
          </p:cNvPr>
          <p:cNvSpPr/>
          <p:nvPr/>
        </p:nvSpPr>
        <p:spPr>
          <a:xfrm>
            <a:off x="1984248" y="109728"/>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47" name="Star: 5 Points 46">
            <a:extLst>
              <a:ext uri="{FF2B5EF4-FFF2-40B4-BE49-F238E27FC236}">
                <a16:creationId xmlns:a16="http://schemas.microsoft.com/office/drawing/2014/main" id="{1E8CE1F3-D59B-FC36-18BC-2A3F501323FC}"/>
              </a:ext>
            </a:extLst>
          </p:cNvPr>
          <p:cNvSpPr/>
          <p:nvPr/>
        </p:nvSpPr>
        <p:spPr>
          <a:xfrm>
            <a:off x="4048070" y="120765"/>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48" name="Star: 5 Points 47">
            <a:extLst>
              <a:ext uri="{FF2B5EF4-FFF2-40B4-BE49-F238E27FC236}">
                <a16:creationId xmlns:a16="http://schemas.microsoft.com/office/drawing/2014/main" id="{22ECD750-0253-B93C-947E-AD6D232EC46C}"/>
              </a:ext>
            </a:extLst>
          </p:cNvPr>
          <p:cNvSpPr/>
          <p:nvPr/>
        </p:nvSpPr>
        <p:spPr>
          <a:xfrm>
            <a:off x="8273034" y="815066"/>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49" name="Star: 5 Points 48">
            <a:extLst>
              <a:ext uri="{FF2B5EF4-FFF2-40B4-BE49-F238E27FC236}">
                <a16:creationId xmlns:a16="http://schemas.microsoft.com/office/drawing/2014/main" id="{57D82A76-379B-20F1-FF24-2E04CE63212A}"/>
              </a:ext>
            </a:extLst>
          </p:cNvPr>
          <p:cNvSpPr/>
          <p:nvPr/>
        </p:nvSpPr>
        <p:spPr>
          <a:xfrm>
            <a:off x="16831382" y="1635692"/>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50" name="Star: 5 Points 49">
            <a:extLst>
              <a:ext uri="{FF2B5EF4-FFF2-40B4-BE49-F238E27FC236}">
                <a16:creationId xmlns:a16="http://schemas.microsoft.com/office/drawing/2014/main" id="{1FBC8FC5-50C2-CEA8-723D-852306878E57}"/>
              </a:ext>
            </a:extLst>
          </p:cNvPr>
          <p:cNvSpPr/>
          <p:nvPr/>
        </p:nvSpPr>
        <p:spPr>
          <a:xfrm>
            <a:off x="16434054" y="815066"/>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51" name="Star: 5 Points 50">
            <a:extLst>
              <a:ext uri="{FF2B5EF4-FFF2-40B4-BE49-F238E27FC236}">
                <a16:creationId xmlns:a16="http://schemas.microsoft.com/office/drawing/2014/main" id="{3E611784-0460-D21A-C3EE-79F28A299B4C}"/>
              </a:ext>
            </a:extLst>
          </p:cNvPr>
          <p:cNvSpPr/>
          <p:nvPr/>
        </p:nvSpPr>
        <p:spPr>
          <a:xfrm>
            <a:off x="13992170" y="1883829"/>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52" name="Star: 5 Points 51">
            <a:extLst>
              <a:ext uri="{FF2B5EF4-FFF2-40B4-BE49-F238E27FC236}">
                <a16:creationId xmlns:a16="http://schemas.microsoft.com/office/drawing/2014/main" id="{A5B143D6-6617-6147-D59B-AF0FD683BCD1}"/>
              </a:ext>
            </a:extLst>
          </p:cNvPr>
          <p:cNvSpPr/>
          <p:nvPr/>
        </p:nvSpPr>
        <p:spPr>
          <a:xfrm>
            <a:off x="6208340" y="527442"/>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53" name="Star: 5 Points 52">
            <a:extLst>
              <a:ext uri="{FF2B5EF4-FFF2-40B4-BE49-F238E27FC236}">
                <a16:creationId xmlns:a16="http://schemas.microsoft.com/office/drawing/2014/main" id="{B36BCF60-4F05-3236-0D59-017E185E6401}"/>
              </a:ext>
            </a:extLst>
          </p:cNvPr>
          <p:cNvSpPr/>
          <p:nvPr/>
        </p:nvSpPr>
        <p:spPr>
          <a:xfrm>
            <a:off x="7248581" y="691622"/>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54" name="Star: 5 Points 53">
            <a:extLst>
              <a:ext uri="{FF2B5EF4-FFF2-40B4-BE49-F238E27FC236}">
                <a16:creationId xmlns:a16="http://schemas.microsoft.com/office/drawing/2014/main" id="{7E8764A3-822D-A9C4-E61A-9CC2892C204C}"/>
              </a:ext>
            </a:extLst>
          </p:cNvPr>
          <p:cNvSpPr/>
          <p:nvPr/>
        </p:nvSpPr>
        <p:spPr>
          <a:xfrm>
            <a:off x="12218670" y="1243584"/>
            <a:ext cx="260604" cy="21945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grpSp>
        <p:nvGrpSpPr>
          <p:cNvPr id="45" name="Group 44">
            <a:extLst>
              <a:ext uri="{FF2B5EF4-FFF2-40B4-BE49-F238E27FC236}">
                <a16:creationId xmlns:a16="http://schemas.microsoft.com/office/drawing/2014/main" id="{2084CA14-7BB9-133D-280B-EA6589CA6C7D}"/>
              </a:ext>
            </a:extLst>
          </p:cNvPr>
          <p:cNvGrpSpPr/>
          <p:nvPr/>
        </p:nvGrpSpPr>
        <p:grpSpPr>
          <a:xfrm>
            <a:off x="4109098" y="346090"/>
            <a:ext cx="10603311" cy="981861"/>
            <a:chOff x="4109098" y="346090"/>
            <a:chExt cx="10603311" cy="981861"/>
          </a:xfrm>
        </p:grpSpPr>
        <p:grpSp>
          <p:nvGrpSpPr>
            <p:cNvPr id="55" name="Group 3">
              <a:extLst>
                <a:ext uri="{FF2B5EF4-FFF2-40B4-BE49-F238E27FC236}">
                  <a16:creationId xmlns:a16="http://schemas.microsoft.com/office/drawing/2014/main" id="{FF54E4B2-0289-198A-6E06-76652483F793}"/>
                </a:ext>
              </a:extLst>
            </p:cNvPr>
            <p:cNvGrpSpPr/>
            <p:nvPr/>
          </p:nvGrpSpPr>
          <p:grpSpPr>
            <a:xfrm>
              <a:off x="4109098" y="346090"/>
              <a:ext cx="10603311" cy="981861"/>
              <a:chOff x="0" y="0"/>
              <a:chExt cx="2792642" cy="258597"/>
            </a:xfrm>
          </p:grpSpPr>
          <p:sp>
            <p:nvSpPr>
              <p:cNvPr id="57" name="Freeform 4">
                <a:extLst>
                  <a:ext uri="{FF2B5EF4-FFF2-40B4-BE49-F238E27FC236}">
                    <a16:creationId xmlns:a16="http://schemas.microsoft.com/office/drawing/2014/main" id="{1F7EE29E-DFF9-8638-94BD-F493CB38641C}"/>
                  </a:ext>
                </a:extLst>
              </p:cNvPr>
              <p:cNvSpPr/>
              <p:nvPr/>
            </p:nvSpPr>
            <p:spPr>
              <a:xfrm>
                <a:off x="0" y="0"/>
                <a:ext cx="2792642" cy="258597"/>
              </a:xfrm>
              <a:custGeom>
                <a:avLst/>
                <a:gdLst/>
                <a:ahLst/>
                <a:cxnLst/>
                <a:rect l="l" t="t" r="r" b="b"/>
                <a:pathLst>
                  <a:path w="2792642" h="258597">
                    <a:moveTo>
                      <a:pt x="27745" y="0"/>
                    </a:moveTo>
                    <a:lnTo>
                      <a:pt x="2764896" y="0"/>
                    </a:lnTo>
                    <a:cubicBezTo>
                      <a:pt x="2780220" y="0"/>
                      <a:pt x="2792642" y="12422"/>
                      <a:pt x="2792642" y="27745"/>
                    </a:cubicBezTo>
                    <a:lnTo>
                      <a:pt x="2792642" y="230852"/>
                    </a:lnTo>
                    <a:cubicBezTo>
                      <a:pt x="2792642" y="246175"/>
                      <a:pt x="2780220" y="258597"/>
                      <a:pt x="2764896" y="258597"/>
                    </a:cubicBezTo>
                    <a:lnTo>
                      <a:pt x="27745" y="258597"/>
                    </a:lnTo>
                    <a:cubicBezTo>
                      <a:pt x="12422" y="258597"/>
                      <a:pt x="0" y="246175"/>
                      <a:pt x="0" y="230852"/>
                    </a:cubicBezTo>
                    <a:lnTo>
                      <a:pt x="0" y="27745"/>
                    </a:lnTo>
                    <a:cubicBezTo>
                      <a:pt x="0" y="12422"/>
                      <a:pt x="12422" y="0"/>
                      <a:pt x="27745" y="0"/>
                    </a:cubicBezTo>
                    <a:close/>
                  </a:path>
                </a:pathLst>
              </a:custGeom>
              <a:solidFill>
                <a:srgbClr val="E43F58"/>
              </a:solidFill>
              <a:ln w="38100" cap="rnd">
                <a:solidFill>
                  <a:srgbClr val="FFFFFF"/>
                </a:solidFill>
                <a:prstDash val="solid"/>
                <a:round/>
              </a:ln>
            </p:spPr>
            <p:txBody>
              <a:bodyPr/>
              <a:lstStyle/>
              <a:p>
                <a:endParaRPr lang="en-US"/>
              </a:p>
            </p:txBody>
          </p:sp>
          <p:sp>
            <p:nvSpPr>
              <p:cNvPr id="58" name="TextBox 5">
                <a:extLst>
                  <a:ext uri="{FF2B5EF4-FFF2-40B4-BE49-F238E27FC236}">
                    <a16:creationId xmlns:a16="http://schemas.microsoft.com/office/drawing/2014/main" id="{54E7A9D1-AD93-D0D3-DB36-EE0B464C9AD7}"/>
                  </a:ext>
                </a:extLst>
              </p:cNvPr>
              <p:cNvSpPr txBox="1"/>
              <p:nvPr/>
            </p:nvSpPr>
            <p:spPr>
              <a:xfrm>
                <a:off x="0" y="-38100"/>
                <a:ext cx="2792642" cy="296697"/>
              </a:xfrm>
              <a:prstGeom prst="rect">
                <a:avLst/>
              </a:prstGeom>
            </p:spPr>
            <p:txBody>
              <a:bodyPr lIns="50800" tIns="50800" rIns="50800" bIns="50800" rtlCol="0" anchor="ctr"/>
              <a:lstStyle/>
              <a:p>
                <a:pPr algn="ctr">
                  <a:lnSpc>
                    <a:spcPts val="2659"/>
                  </a:lnSpc>
                </a:pPr>
                <a:endParaRPr/>
              </a:p>
            </p:txBody>
          </p:sp>
        </p:grpSp>
        <p:sp>
          <p:nvSpPr>
            <p:cNvPr id="56" name="TextBox 6">
              <a:extLst>
                <a:ext uri="{FF2B5EF4-FFF2-40B4-BE49-F238E27FC236}">
                  <a16:creationId xmlns:a16="http://schemas.microsoft.com/office/drawing/2014/main" id="{264F0990-775B-AEF4-C64F-C8F24DEFF93B}"/>
                </a:ext>
              </a:extLst>
            </p:cNvPr>
            <p:cNvSpPr txBox="1"/>
            <p:nvPr/>
          </p:nvSpPr>
          <p:spPr>
            <a:xfrm>
              <a:off x="4793919" y="464351"/>
              <a:ext cx="9626565" cy="863600"/>
            </a:xfrm>
            <a:prstGeom prst="rect">
              <a:avLst/>
            </a:prstGeom>
          </p:spPr>
          <p:txBody>
            <a:bodyPr lIns="0" tIns="0" rIns="0" bIns="0" rtlCol="0" anchor="t">
              <a:spAutoFit/>
            </a:bodyPr>
            <a:lstStyle/>
            <a:p>
              <a:pPr marL="0" lvl="0" indent="0" algn="l">
                <a:lnSpc>
                  <a:spcPts val="6698"/>
                </a:lnSpc>
                <a:spcBef>
                  <a:spcPct val="0"/>
                </a:spcBef>
              </a:pPr>
              <a:r>
                <a:rPr lang="en-US" sz="5581" b="1" u="none" strike="noStrike">
                  <a:solidFill>
                    <a:srgbClr val="FFFFFF"/>
                  </a:solidFill>
                  <a:latin typeface="Bebas Neue Bold"/>
                  <a:ea typeface="Bebas Neue Bold"/>
                  <a:cs typeface="Bebas Neue Bold"/>
                  <a:sym typeface="Bebas Neue Bold"/>
                </a:rPr>
                <a:t>Some Office Locations in US and Canada</a:t>
              </a:r>
            </a:p>
          </p:txBody>
        </p:sp>
      </p:grpSp>
      <p:grpSp>
        <p:nvGrpSpPr>
          <p:cNvPr id="59" name="Group 2">
            <a:extLst>
              <a:ext uri="{FF2B5EF4-FFF2-40B4-BE49-F238E27FC236}">
                <a16:creationId xmlns:a16="http://schemas.microsoft.com/office/drawing/2014/main" id="{24EB615B-06D8-2436-C3EC-D332CF8A0660}"/>
              </a:ext>
            </a:extLst>
          </p:cNvPr>
          <p:cNvGrpSpPr/>
          <p:nvPr/>
        </p:nvGrpSpPr>
        <p:grpSpPr>
          <a:xfrm rot="16200000">
            <a:off x="12277865" y="4435310"/>
            <a:ext cx="10910312" cy="1326467"/>
            <a:chOff x="0" y="0"/>
            <a:chExt cx="6297584" cy="611270"/>
          </a:xfrm>
        </p:grpSpPr>
        <p:sp>
          <p:nvSpPr>
            <p:cNvPr id="60" name="Freeform 3">
              <a:extLst>
                <a:ext uri="{FF2B5EF4-FFF2-40B4-BE49-F238E27FC236}">
                  <a16:creationId xmlns:a16="http://schemas.microsoft.com/office/drawing/2014/main" id="{E74DA032-BF54-312D-C89E-E65E19DA3CB2}"/>
                </a:ext>
              </a:extLst>
            </p:cNvPr>
            <p:cNvSpPr/>
            <p:nvPr/>
          </p:nvSpPr>
          <p:spPr>
            <a:xfrm>
              <a:off x="0" y="0"/>
              <a:ext cx="6297584" cy="611270"/>
            </a:xfrm>
            <a:custGeom>
              <a:avLst/>
              <a:gdLst/>
              <a:ahLst/>
              <a:cxnLst/>
              <a:rect l="l" t="t" r="r" b="b"/>
              <a:pathLst>
                <a:path w="6297584" h="611270">
                  <a:moveTo>
                    <a:pt x="0" y="0"/>
                  </a:moveTo>
                  <a:lnTo>
                    <a:pt x="6297584" y="0"/>
                  </a:lnTo>
                  <a:lnTo>
                    <a:pt x="6297584" y="611270"/>
                  </a:lnTo>
                  <a:lnTo>
                    <a:pt x="0" y="611270"/>
                  </a:lnTo>
                  <a:close/>
                </a:path>
              </a:pathLst>
            </a:custGeom>
            <a:solidFill>
              <a:srgbClr val="123655"/>
            </a:solidFill>
          </p:spPr>
          <p:txBody>
            <a:bodyPr/>
            <a:lstStyle/>
            <a:p>
              <a:endParaRPr lang="en-US"/>
            </a:p>
          </p:txBody>
        </p:sp>
        <p:sp>
          <p:nvSpPr>
            <p:cNvPr id="61" name="TextBox 4">
              <a:extLst>
                <a:ext uri="{FF2B5EF4-FFF2-40B4-BE49-F238E27FC236}">
                  <a16:creationId xmlns:a16="http://schemas.microsoft.com/office/drawing/2014/main" id="{132F1EB7-8060-A069-9843-55F09E7242CE}"/>
                </a:ext>
              </a:extLst>
            </p:cNvPr>
            <p:cNvSpPr txBox="1"/>
            <p:nvPr/>
          </p:nvSpPr>
          <p:spPr>
            <a:xfrm>
              <a:off x="0" y="-38100"/>
              <a:ext cx="6297584" cy="64937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411243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44272" flipH="1" flipV="1">
            <a:off x="5649628" y="-1712444"/>
            <a:ext cx="18685814" cy="6376534"/>
          </a:xfrm>
          <a:custGeom>
            <a:avLst/>
            <a:gdLst/>
            <a:ahLst/>
            <a:cxnLst/>
            <a:rect l="l" t="t" r="r" b="b"/>
            <a:pathLst>
              <a:path w="18685814" h="6376534">
                <a:moveTo>
                  <a:pt x="18685813" y="6376534"/>
                </a:moveTo>
                <a:lnTo>
                  <a:pt x="0" y="6376534"/>
                </a:lnTo>
                <a:lnTo>
                  <a:pt x="0" y="0"/>
                </a:lnTo>
                <a:lnTo>
                  <a:pt x="18685813" y="0"/>
                </a:lnTo>
                <a:lnTo>
                  <a:pt x="18685813" y="637653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2360910" y="-69982"/>
            <a:ext cx="6163427" cy="6163427"/>
            <a:chOff x="0" y="0"/>
            <a:chExt cx="812800" cy="812800"/>
          </a:xfrm>
        </p:grpSpPr>
        <p:sp>
          <p:nvSpPr>
            <p:cNvPr id="4" name="Freeform 4"/>
            <p:cNvSpPr/>
            <p:nvPr/>
          </p:nvSpPr>
          <p:spPr>
            <a:xfrm>
              <a:off x="27576" y="27576"/>
              <a:ext cx="757649" cy="757649"/>
            </a:xfrm>
            <a:custGeom>
              <a:avLst/>
              <a:gdLst/>
              <a:ahLst/>
              <a:cxnLst/>
              <a:rect l="l" t="t" r="r" b="b"/>
              <a:pathLst>
                <a:path w="757649" h="757649">
                  <a:moveTo>
                    <a:pt x="425899" y="19499"/>
                  </a:moveTo>
                  <a:lnTo>
                    <a:pt x="738149" y="331749"/>
                  </a:lnTo>
                  <a:cubicBezTo>
                    <a:pt x="750634" y="344234"/>
                    <a:pt x="757648" y="361168"/>
                    <a:pt x="757648" y="378824"/>
                  </a:cubicBezTo>
                  <a:cubicBezTo>
                    <a:pt x="757648" y="396480"/>
                    <a:pt x="750634" y="413414"/>
                    <a:pt x="738149" y="425899"/>
                  </a:cubicBezTo>
                  <a:lnTo>
                    <a:pt x="425899" y="738149"/>
                  </a:lnTo>
                  <a:cubicBezTo>
                    <a:pt x="413414" y="750634"/>
                    <a:pt x="396480" y="757648"/>
                    <a:pt x="378824" y="757648"/>
                  </a:cubicBezTo>
                  <a:cubicBezTo>
                    <a:pt x="361168" y="757648"/>
                    <a:pt x="344234" y="750634"/>
                    <a:pt x="331749" y="738149"/>
                  </a:cubicBezTo>
                  <a:lnTo>
                    <a:pt x="19499" y="425899"/>
                  </a:lnTo>
                  <a:cubicBezTo>
                    <a:pt x="7014" y="413414"/>
                    <a:pt x="0" y="396480"/>
                    <a:pt x="0" y="378824"/>
                  </a:cubicBezTo>
                  <a:cubicBezTo>
                    <a:pt x="0" y="361168"/>
                    <a:pt x="7014" y="344234"/>
                    <a:pt x="19499" y="331749"/>
                  </a:cubicBezTo>
                  <a:lnTo>
                    <a:pt x="331749" y="19499"/>
                  </a:lnTo>
                  <a:cubicBezTo>
                    <a:pt x="344234" y="7014"/>
                    <a:pt x="361168" y="0"/>
                    <a:pt x="378824" y="0"/>
                  </a:cubicBezTo>
                  <a:cubicBezTo>
                    <a:pt x="396480" y="0"/>
                    <a:pt x="413414" y="7014"/>
                    <a:pt x="425899" y="19499"/>
                  </a:cubicBezTo>
                  <a:close/>
                </a:path>
              </a:pathLst>
            </a:custGeom>
            <a:blipFill>
              <a:blip r:embed="rId4"/>
              <a:stretch>
                <a:fillRect l="-25743" t="-463" r="-25743" b="-463"/>
              </a:stretch>
            </a:blipFill>
            <a:ln w="190500" cap="rnd">
              <a:solidFill>
                <a:srgbClr val="E43F58"/>
              </a:solidFill>
              <a:prstDash val="solid"/>
              <a:round/>
            </a:ln>
          </p:spPr>
          <p:txBody>
            <a:bodyPr/>
            <a:lstStyle/>
            <a:p>
              <a:endParaRPr lang="en-US"/>
            </a:p>
          </p:txBody>
        </p:sp>
      </p:grpSp>
      <p:grpSp>
        <p:nvGrpSpPr>
          <p:cNvPr id="5" name="Group 5"/>
          <p:cNvGrpSpPr/>
          <p:nvPr/>
        </p:nvGrpSpPr>
        <p:grpSpPr>
          <a:xfrm>
            <a:off x="717551" y="2742116"/>
            <a:ext cx="11643359" cy="3160829"/>
            <a:chOff x="0" y="0"/>
            <a:chExt cx="3066564" cy="832482"/>
          </a:xfrm>
        </p:grpSpPr>
        <p:sp>
          <p:nvSpPr>
            <p:cNvPr id="6" name="Freeform 6"/>
            <p:cNvSpPr/>
            <p:nvPr/>
          </p:nvSpPr>
          <p:spPr>
            <a:xfrm>
              <a:off x="0" y="0"/>
              <a:ext cx="3066564" cy="832482"/>
            </a:xfrm>
            <a:custGeom>
              <a:avLst/>
              <a:gdLst/>
              <a:ahLst/>
              <a:cxnLst/>
              <a:rect l="l" t="t" r="r" b="b"/>
              <a:pathLst>
                <a:path w="3066564" h="832482">
                  <a:moveTo>
                    <a:pt x="25267" y="0"/>
                  </a:moveTo>
                  <a:lnTo>
                    <a:pt x="3041297" y="0"/>
                  </a:lnTo>
                  <a:cubicBezTo>
                    <a:pt x="3047998" y="0"/>
                    <a:pt x="3054425" y="2662"/>
                    <a:pt x="3059163" y="7401"/>
                  </a:cubicBezTo>
                  <a:cubicBezTo>
                    <a:pt x="3063902" y="12139"/>
                    <a:pt x="3066564" y="18566"/>
                    <a:pt x="3066564" y="25267"/>
                  </a:cubicBezTo>
                  <a:lnTo>
                    <a:pt x="3066564" y="807215"/>
                  </a:lnTo>
                  <a:cubicBezTo>
                    <a:pt x="3066564" y="813916"/>
                    <a:pt x="3063902" y="820343"/>
                    <a:pt x="3059163" y="825081"/>
                  </a:cubicBezTo>
                  <a:cubicBezTo>
                    <a:pt x="3054425" y="829820"/>
                    <a:pt x="3047998" y="832482"/>
                    <a:pt x="3041297" y="832482"/>
                  </a:cubicBezTo>
                  <a:lnTo>
                    <a:pt x="25267" y="832482"/>
                  </a:lnTo>
                  <a:cubicBezTo>
                    <a:pt x="18566" y="832482"/>
                    <a:pt x="12139" y="829820"/>
                    <a:pt x="7401" y="825081"/>
                  </a:cubicBezTo>
                  <a:cubicBezTo>
                    <a:pt x="2662" y="820343"/>
                    <a:pt x="0" y="813916"/>
                    <a:pt x="0" y="807215"/>
                  </a:cubicBezTo>
                  <a:lnTo>
                    <a:pt x="0" y="25267"/>
                  </a:lnTo>
                  <a:cubicBezTo>
                    <a:pt x="0" y="18566"/>
                    <a:pt x="2662" y="12139"/>
                    <a:pt x="7401" y="7401"/>
                  </a:cubicBezTo>
                  <a:cubicBezTo>
                    <a:pt x="12139" y="2662"/>
                    <a:pt x="18566" y="0"/>
                    <a:pt x="25267" y="0"/>
                  </a:cubicBezTo>
                  <a:close/>
                </a:path>
              </a:pathLst>
            </a:custGeom>
            <a:solidFill>
              <a:srgbClr val="123655"/>
            </a:solidFill>
          </p:spPr>
          <p:txBody>
            <a:bodyPr/>
            <a:lstStyle/>
            <a:p>
              <a:endParaRPr lang="en-US"/>
            </a:p>
          </p:txBody>
        </p:sp>
        <p:sp>
          <p:nvSpPr>
            <p:cNvPr id="7" name="TextBox 7"/>
            <p:cNvSpPr txBox="1"/>
            <p:nvPr/>
          </p:nvSpPr>
          <p:spPr>
            <a:xfrm>
              <a:off x="0" y="-38100"/>
              <a:ext cx="3066564" cy="87058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9918" y="2426784"/>
            <a:ext cx="6940722" cy="630665"/>
            <a:chOff x="0" y="0"/>
            <a:chExt cx="1828009" cy="166101"/>
          </a:xfrm>
        </p:grpSpPr>
        <p:sp>
          <p:nvSpPr>
            <p:cNvPr id="9" name="Freeform 9"/>
            <p:cNvSpPr/>
            <p:nvPr/>
          </p:nvSpPr>
          <p:spPr>
            <a:xfrm>
              <a:off x="0" y="0"/>
              <a:ext cx="1828009" cy="166101"/>
            </a:xfrm>
            <a:custGeom>
              <a:avLst/>
              <a:gdLst/>
              <a:ahLst/>
              <a:cxnLst/>
              <a:rect l="l" t="t" r="r" b="b"/>
              <a:pathLst>
                <a:path w="1828009" h="166101">
                  <a:moveTo>
                    <a:pt x="42387" y="0"/>
                  </a:moveTo>
                  <a:lnTo>
                    <a:pt x="1785623" y="0"/>
                  </a:lnTo>
                  <a:cubicBezTo>
                    <a:pt x="1809032" y="0"/>
                    <a:pt x="1828009" y="18977"/>
                    <a:pt x="1828009" y="42387"/>
                  </a:cubicBezTo>
                  <a:lnTo>
                    <a:pt x="1828009" y="123715"/>
                  </a:lnTo>
                  <a:cubicBezTo>
                    <a:pt x="1828009" y="147124"/>
                    <a:pt x="1809032" y="166101"/>
                    <a:pt x="1785623" y="166101"/>
                  </a:cubicBezTo>
                  <a:lnTo>
                    <a:pt x="42387" y="166101"/>
                  </a:lnTo>
                  <a:cubicBezTo>
                    <a:pt x="31145" y="166101"/>
                    <a:pt x="20364" y="161635"/>
                    <a:pt x="12415" y="153686"/>
                  </a:cubicBezTo>
                  <a:cubicBezTo>
                    <a:pt x="4466" y="145737"/>
                    <a:pt x="0" y="134956"/>
                    <a:pt x="0" y="123715"/>
                  </a:cubicBezTo>
                  <a:lnTo>
                    <a:pt x="0" y="42387"/>
                  </a:lnTo>
                  <a:cubicBezTo>
                    <a:pt x="0" y="31145"/>
                    <a:pt x="4466" y="20364"/>
                    <a:pt x="12415" y="12415"/>
                  </a:cubicBezTo>
                  <a:cubicBezTo>
                    <a:pt x="20364" y="4466"/>
                    <a:pt x="31145" y="0"/>
                    <a:pt x="42387" y="0"/>
                  </a:cubicBezTo>
                  <a:close/>
                </a:path>
              </a:pathLst>
            </a:custGeom>
            <a:solidFill>
              <a:srgbClr val="E43F58"/>
            </a:solidFill>
          </p:spPr>
          <p:txBody>
            <a:bodyPr/>
            <a:lstStyle/>
            <a:p>
              <a:endParaRPr lang="en-US"/>
            </a:p>
          </p:txBody>
        </p:sp>
        <p:sp>
          <p:nvSpPr>
            <p:cNvPr id="10" name="TextBox 10"/>
            <p:cNvSpPr txBox="1"/>
            <p:nvPr/>
          </p:nvSpPr>
          <p:spPr>
            <a:xfrm>
              <a:off x="0" y="-38100"/>
              <a:ext cx="1828009" cy="20420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5690712" y="8415758"/>
            <a:ext cx="881756" cy="491579"/>
          </a:xfrm>
          <a:custGeom>
            <a:avLst/>
            <a:gdLst/>
            <a:ahLst/>
            <a:cxnLst/>
            <a:rect l="l" t="t" r="r" b="b"/>
            <a:pathLst>
              <a:path w="881756" h="491579">
                <a:moveTo>
                  <a:pt x="0" y="0"/>
                </a:moveTo>
                <a:lnTo>
                  <a:pt x="881756" y="0"/>
                </a:lnTo>
                <a:lnTo>
                  <a:pt x="881756" y="491579"/>
                </a:lnTo>
                <a:lnTo>
                  <a:pt x="0" y="4915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717551" y="6408777"/>
            <a:ext cx="11643359" cy="2980632"/>
            <a:chOff x="0" y="0"/>
            <a:chExt cx="3066564" cy="785022"/>
          </a:xfrm>
        </p:grpSpPr>
        <p:sp>
          <p:nvSpPr>
            <p:cNvPr id="13" name="Freeform 13"/>
            <p:cNvSpPr/>
            <p:nvPr/>
          </p:nvSpPr>
          <p:spPr>
            <a:xfrm>
              <a:off x="0" y="0"/>
              <a:ext cx="3066564" cy="785022"/>
            </a:xfrm>
            <a:custGeom>
              <a:avLst/>
              <a:gdLst/>
              <a:ahLst/>
              <a:cxnLst/>
              <a:rect l="l" t="t" r="r" b="b"/>
              <a:pathLst>
                <a:path w="3066564" h="785022">
                  <a:moveTo>
                    <a:pt x="25267" y="0"/>
                  </a:moveTo>
                  <a:lnTo>
                    <a:pt x="3041297" y="0"/>
                  </a:lnTo>
                  <a:cubicBezTo>
                    <a:pt x="3047998" y="0"/>
                    <a:pt x="3054425" y="2662"/>
                    <a:pt x="3059163" y="7401"/>
                  </a:cubicBezTo>
                  <a:cubicBezTo>
                    <a:pt x="3063902" y="12139"/>
                    <a:pt x="3066564" y="18566"/>
                    <a:pt x="3066564" y="25267"/>
                  </a:cubicBezTo>
                  <a:lnTo>
                    <a:pt x="3066564" y="759755"/>
                  </a:lnTo>
                  <a:cubicBezTo>
                    <a:pt x="3066564" y="766457"/>
                    <a:pt x="3063902" y="772883"/>
                    <a:pt x="3059163" y="777622"/>
                  </a:cubicBezTo>
                  <a:cubicBezTo>
                    <a:pt x="3054425" y="782360"/>
                    <a:pt x="3047998" y="785022"/>
                    <a:pt x="3041297" y="785022"/>
                  </a:cubicBezTo>
                  <a:lnTo>
                    <a:pt x="25267" y="785022"/>
                  </a:lnTo>
                  <a:cubicBezTo>
                    <a:pt x="18566" y="785022"/>
                    <a:pt x="12139" y="782360"/>
                    <a:pt x="7401" y="777622"/>
                  </a:cubicBezTo>
                  <a:cubicBezTo>
                    <a:pt x="2662" y="772883"/>
                    <a:pt x="0" y="766457"/>
                    <a:pt x="0" y="759755"/>
                  </a:cubicBezTo>
                  <a:lnTo>
                    <a:pt x="0" y="25267"/>
                  </a:lnTo>
                  <a:cubicBezTo>
                    <a:pt x="0" y="18566"/>
                    <a:pt x="2662" y="12139"/>
                    <a:pt x="7401" y="7401"/>
                  </a:cubicBezTo>
                  <a:cubicBezTo>
                    <a:pt x="12139" y="2662"/>
                    <a:pt x="18566" y="0"/>
                    <a:pt x="25267" y="0"/>
                  </a:cubicBezTo>
                  <a:close/>
                </a:path>
              </a:pathLst>
            </a:custGeom>
            <a:solidFill>
              <a:srgbClr val="123655"/>
            </a:solidFill>
          </p:spPr>
          <p:txBody>
            <a:bodyPr/>
            <a:lstStyle/>
            <a:p>
              <a:endParaRPr lang="en-US"/>
            </a:p>
          </p:txBody>
        </p:sp>
        <p:sp>
          <p:nvSpPr>
            <p:cNvPr id="14" name="TextBox 14"/>
            <p:cNvSpPr txBox="1"/>
            <p:nvPr/>
          </p:nvSpPr>
          <p:spPr>
            <a:xfrm>
              <a:off x="0" y="-38100"/>
              <a:ext cx="3066564" cy="823122"/>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59918" y="6093445"/>
            <a:ext cx="6940722" cy="630665"/>
            <a:chOff x="0" y="0"/>
            <a:chExt cx="1828009" cy="166101"/>
          </a:xfrm>
        </p:grpSpPr>
        <p:sp>
          <p:nvSpPr>
            <p:cNvPr id="16" name="Freeform 16"/>
            <p:cNvSpPr/>
            <p:nvPr/>
          </p:nvSpPr>
          <p:spPr>
            <a:xfrm>
              <a:off x="0" y="0"/>
              <a:ext cx="1828009" cy="166101"/>
            </a:xfrm>
            <a:custGeom>
              <a:avLst/>
              <a:gdLst/>
              <a:ahLst/>
              <a:cxnLst/>
              <a:rect l="l" t="t" r="r" b="b"/>
              <a:pathLst>
                <a:path w="1828009" h="166101">
                  <a:moveTo>
                    <a:pt x="42387" y="0"/>
                  </a:moveTo>
                  <a:lnTo>
                    <a:pt x="1785623" y="0"/>
                  </a:lnTo>
                  <a:cubicBezTo>
                    <a:pt x="1809032" y="0"/>
                    <a:pt x="1828009" y="18977"/>
                    <a:pt x="1828009" y="42387"/>
                  </a:cubicBezTo>
                  <a:lnTo>
                    <a:pt x="1828009" y="123715"/>
                  </a:lnTo>
                  <a:cubicBezTo>
                    <a:pt x="1828009" y="147124"/>
                    <a:pt x="1809032" y="166101"/>
                    <a:pt x="1785623" y="166101"/>
                  </a:cubicBezTo>
                  <a:lnTo>
                    <a:pt x="42387" y="166101"/>
                  </a:lnTo>
                  <a:cubicBezTo>
                    <a:pt x="31145" y="166101"/>
                    <a:pt x="20364" y="161635"/>
                    <a:pt x="12415" y="153686"/>
                  </a:cubicBezTo>
                  <a:cubicBezTo>
                    <a:pt x="4466" y="145737"/>
                    <a:pt x="0" y="134956"/>
                    <a:pt x="0" y="123715"/>
                  </a:cubicBezTo>
                  <a:lnTo>
                    <a:pt x="0" y="42387"/>
                  </a:lnTo>
                  <a:cubicBezTo>
                    <a:pt x="0" y="31145"/>
                    <a:pt x="4466" y="20364"/>
                    <a:pt x="12415" y="12415"/>
                  </a:cubicBezTo>
                  <a:cubicBezTo>
                    <a:pt x="20364" y="4466"/>
                    <a:pt x="31145" y="0"/>
                    <a:pt x="42387" y="0"/>
                  </a:cubicBezTo>
                  <a:close/>
                </a:path>
              </a:pathLst>
            </a:custGeom>
            <a:solidFill>
              <a:srgbClr val="E43F58"/>
            </a:solidFill>
          </p:spPr>
          <p:txBody>
            <a:bodyPr/>
            <a:lstStyle/>
            <a:p>
              <a:endParaRPr lang="en-US"/>
            </a:p>
          </p:txBody>
        </p:sp>
        <p:sp>
          <p:nvSpPr>
            <p:cNvPr id="17" name="TextBox 17"/>
            <p:cNvSpPr txBox="1"/>
            <p:nvPr/>
          </p:nvSpPr>
          <p:spPr>
            <a:xfrm>
              <a:off x="0" y="-38100"/>
              <a:ext cx="1828009" cy="204201"/>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698852" y="1275725"/>
            <a:ext cx="8264650" cy="864671"/>
          </a:xfrm>
          <a:prstGeom prst="rect">
            <a:avLst/>
          </a:prstGeom>
        </p:spPr>
        <p:txBody>
          <a:bodyPr lIns="0" tIns="0" rIns="0" bIns="0" rtlCol="0" anchor="t">
            <a:spAutoFit/>
          </a:bodyPr>
          <a:lstStyle/>
          <a:p>
            <a:pPr marL="0" lvl="0" indent="0" algn="l">
              <a:lnSpc>
                <a:spcPts val="6698"/>
              </a:lnSpc>
              <a:spcBef>
                <a:spcPct val="0"/>
              </a:spcBef>
            </a:pPr>
            <a:r>
              <a:rPr lang="en-US" sz="5581" b="1">
                <a:solidFill>
                  <a:srgbClr val="E43F58"/>
                </a:solidFill>
                <a:latin typeface="Bebas Neue Bold"/>
                <a:ea typeface="Bebas Neue Bold"/>
                <a:cs typeface="Bebas Neue Bold"/>
                <a:sym typeface="Bebas Neue Bold"/>
              </a:rPr>
              <a:t>Our Services </a:t>
            </a:r>
          </a:p>
        </p:txBody>
      </p:sp>
      <p:sp>
        <p:nvSpPr>
          <p:cNvPr id="19" name="TextBox 19"/>
          <p:cNvSpPr txBox="1"/>
          <p:nvPr/>
        </p:nvSpPr>
        <p:spPr>
          <a:xfrm>
            <a:off x="698852" y="2428404"/>
            <a:ext cx="5701637" cy="541819"/>
          </a:xfrm>
          <a:prstGeom prst="rect">
            <a:avLst/>
          </a:prstGeom>
        </p:spPr>
        <p:txBody>
          <a:bodyPr lIns="0" tIns="0" rIns="0" bIns="0" rtlCol="0" anchor="t">
            <a:spAutoFit/>
          </a:bodyPr>
          <a:lstStyle/>
          <a:p>
            <a:pPr algn="l">
              <a:lnSpc>
                <a:spcPts val="4260"/>
              </a:lnSpc>
              <a:spcBef>
                <a:spcPct val="0"/>
              </a:spcBef>
            </a:pPr>
            <a:r>
              <a:rPr lang="en-US" sz="3043" b="1">
                <a:solidFill>
                  <a:srgbClr val="FFFFFF"/>
                </a:solidFill>
                <a:latin typeface="Telegraf Bold"/>
                <a:ea typeface="Telegraf Bold"/>
                <a:cs typeface="Telegraf Bold"/>
                <a:sym typeface="Telegraf Bold"/>
              </a:rPr>
              <a:t>Data and Analytics: </a:t>
            </a:r>
          </a:p>
        </p:txBody>
      </p:sp>
      <p:sp>
        <p:nvSpPr>
          <p:cNvPr id="20" name="TextBox 20"/>
          <p:cNvSpPr txBox="1"/>
          <p:nvPr/>
        </p:nvSpPr>
        <p:spPr>
          <a:xfrm>
            <a:off x="941624" y="3163817"/>
            <a:ext cx="10485789" cy="2474873"/>
          </a:xfrm>
          <a:prstGeom prst="rect">
            <a:avLst/>
          </a:prstGeom>
        </p:spPr>
        <p:txBody>
          <a:bodyPr lIns="0" tIns="0" rIns="0" bIns="0" rtlCol="0" anchor="t">
            <a:spAutoFit/>
          </a:bodyPr>
          <a:lstStyle/>
          <a:p>
            <a:pPr algn="l">
              <a:lnSpc>
                <a:spcPts val="2775"/>
              </a:lnSpc>
            </a:pPr>
            <a:r>
              <a:rPr lang="en-US" sz="1802" b="1">
                <a:solidFill>
                  <a:srgbClr val="E43F58"/>
                </a:solidFill>
                <a:latin typeface="Telegraf Bold"/>
                <a:ea typeface="Telegraf Bold"/>
                <a:cs typeface="Telegraf Bold"/>
                <a:sym typeface="Telegraf Bold"/>
              </a:rPr>
              <a:t>Data Analytics Consulting: </a:t>
            </a:r>
            <a:r>
              <a:rPr lang="en-US" sz="1802">
                <a:solidFill>
                  <a:srgbClr val="FFFFFF"/>
                </a:solidFill>
                <a:latin typeface="Telegraf"/>
                <a:ea typeface="Telegraf"/>
                <a:cs typeface="Telegraf"/>
                <a:sym typeface="Telegraf"/>
              </a:rPr>
              <a:t>Tailored strategies to meet your unique business needs.</a:t>
            </a:r>
          </a:p>
          <a:p>
            <a:pPr algn="l">
              <a:lnSpc>
                <a:spcPts val="2775"/>
              </a:lnSpc>
            </a:pPr>
            <a:r>
              <a:rPr lang="en-US" sz="1802">
                <a:solidFill>
                  <a:srgbClr val="FFFFFF"/>
                </a:solidFill>
                <a:latin typeface="Telegraf"/>
                <a:ea typeface="Telegraf"/>
                <a:cs typeface="Telegraf"/>
                <a:sym typeface="Telegraf"/>
              </a:rPr>
              <a:t> </a:t>
            </a:r>
            <a:r>
              <a:rPr lang="en-US" sz="1802" b="1">
                <a:solidFill>
                  <a:srgbClr val="E43F58"/>
                </a:solidFill>
                <a:latin typeface="Telegraf Bold"/>
                <a:ea typeface="Telegraf Bold"/>
                <a:cs typeface="Telegraf Bold"/>
                <a:sym typeface="Telegraf Bold"/>
              </a:rPr>
              <a:t>Advanced Data Analytics: </a:t>
            </a:r>
            <a:r>
              <a:rPr lang="en-US" sz="1802">
                <a:solidFill>
                  <a:srgbClr val="FFFFFF"/>
                </a:solidFill>
                <a:latin typeface="Telegraf"/>
                <a:ea typeface="Telegraf"/>
                <a:cs typeface="Telegraf"/>
                <a:sym typeface="Telegraf"/>
              </a:rPr>
              <a:t>Cutting-edge techniques to uncover hidden patterns and trends.</a:t>
            </a:r>
          </a:p>
          <a:p>
            <a:pPr algn="l">
              <a:lnSpc>
                <a:spcPts val="2775"/>
              </a:lnSpc>
            </a:pPr>
            <a:r>
              <a:rPr lang="en-US" sz="1802">
                <a:solidFill>
                  <a:srgbClr val="FFFFFF"/>
                </a:solidFill>
                <a:latin typeface="Telegraf"/>
                <a:ea typeface="Telegraf"/>
                <a:cs typeface="Telegraf"/>
                <a:sym typeface="Telegraf"/>
              </a:rPr>
              <a:t> </a:t>
            </a:r>
            <a:r>
              <a:rPr lang="en-US" sz="1802" b="1">
                <a:solidFill>
                  <a:srgbClr val="E43F58"/>
                </a:solidFill>
                <a:latin typeface="Telegraf Bold"/>
                <a:ea typeface="Telegraf Bold"/>
                <a:cs typeface="Telegraf Bold"/>
                <a:sym typeface="Telegraf Bold"/>
              </a:rPr>
              <a:t>Data Visualization:</a:t>
            </a:r>
            <a:r>
              <a:rPr lang="en-US" sz="1802">
                <a:solidFill>
                  <a:srgbClr val="FFFFFF"/>
                </a:solidFill>
                <a:latin typeface="Telegraf"/>
                <a:ea typeface="Telegraf"/>
                <a:cs typeface="Telegraf"/>
                <a:sym typeface="Telegraf"/>
              </a:rPr>
              <a:t> Interactive dashboards and visual tools to make data easily understandable.</a:t>
            </a:r>
          </a:p>
          <a:p>
            <a:pPr algn="l">
              <a:lnSpc>
                <a:spcPts val="2775"/>
              </a:lnSpc>
            </a:pPr>
            <a:r>
              <a:rPr lang="en-US" sz="1802">
                <a:solidFill>
                  <a:srgbClr val="FFFFFF"/>
                </a:solidFill>
                <a:latin typeface="Telegraf"/>
                <a:ea typeface="Telegraf"/>
                <a:cs typeface="Telegraf"/>
                <a:sym typeface="Telegraf"/>
              </a:rPr>
              <a:t> </a:t>
            </a:r>
            <a:r>
              <a:rPr lang="en-US" sz="1802" b="1">
                <a:solidFill>
                  <a:srgbClr val="E43F58"/>
                </a:solidFill>
                <a:latin typeface="Telegraf Bold"/>
                <a:ea typeface="Telegraf Bold"/>
                <a:cs typeface="Telegraf Bold"/>
                <a:sym typeface="Telegraf Bold"/>
              </a:rPr>
              <a:t>Data Transformation: </a:t>
            </a:r>
            <a:r>
              <a:rPr lang="en-US" sz="1802">
                <a:solidFill>
                  <a:srgbClr val="FFFFFF"/>
                </a:solidFill>
                <a:latin typeface="Telegraf"/>
                <a:ea typeface="Telegraf"/>
                <a:cs typeface="Telegraf"/>
                <a:sym typeface="Telegraf"/>
              </a:rPr>
              <a:t>Seamless integration and transformation of data from various sources.</a:t>
            </a:r>
          </a:p>
          <a:p>
            <a:pPr algn="l">
              <a:lnSpc>
                <a:spcPts val="2775"/>
              </a:lnSpc>
            </a:pPr>
            <a:r>
              <a:rPr lang="en-US" sz="1802">
                <a:solidFill>
                  <a:srgbClr val="FFFFFF"/>
                </a:solidFill>
                <a:latin typeface="Telegraf"/>
                <a:ea typeface="Telegraf"/>
                <a:cs typeface="Telegraf"/>
                <a:sym typeface="Telegraf"/>
              </a:rPr>
              <a:t> </a:t>
            </a:r>
            <a:r>
              <a:rPr lang="en-US" sz="1802" b="1">
                <a:solidFill>
                  <a:srgbClr val="E43F58"/>
                </a:solidFill>
                <a:latin typeface="Telegraf Bold"/>
                <a:ea typeface="Telegraf Bold"/>
                <a:cs typeface="Telegraf Bold"/>
                <a:sym typeface="Telegraf Bold"/>
              </a:rPr>
              <a:t>Enterprise Data Management:</a:t>
            </a:r>
            <a:r>
              <a:rPr lang="en-US" sz="1802">
                <a:solidFill>
                  <a:srgbClr val="FFFFFF"/>
                </a:solidFill>
                <a:latin typeface="Telegraf"/>
                <a:ea typeface="Telegraf"/>
                <a:cs typeface="Telegraf"/>
                <a:sym typeface="Telegraf"/>
              </a:rPr>
              <a:t> Robust solutions for managing and securing your data.</a:t>
            </a:r>
          </a:p>
          <a:p>
            <a:pPr algn="l">
              <a:lnSpc>
                <a:spcPts val="2775"/>
              </a:lnSpc>
            </a:pPr>
            <a:r>
              <a:rPr lang="en-US" sz="1802">
                <a:solidFill>
                  <a:srgbClr val="FFFFFF"/>
                </a:solidFill>
                <a:latin typeface="Telegraf"/>
                <a:ea typeface="Telegraf"/>
                <a:cs typeface="Telegraf"/>
                <a:sym typeface="Telegraf"/>
              </a:rPr>
              <a:t> </a:t>
            </a:r>
            <a:r>
              <a:rPr lang="en-US" sz="1802" b="1">
                <a:solidFill>
                  <a:srgbClr val="E43F58"/>
                </a:solidFill>
                <a:latin typeface="Telegraf Bold"/>
                <a:ea typeface="Telegraf Bold"/>
                <a:cs typeface="Telegraf Bold"/>
                <a:sym typeface="Telegraf Bold"/>
              </a:rPr>
              <a:t>Business Intelligence: </a:t>
            </a:r>
            <a:r>
              <a:rPr lang="en-US" sz="1802">
                <a:solidFill>
                  <a:srgbClr val="FFFFFF"/>
                </a:solidFill>
                <a:latin typeface="Telegraf"/>
                <a:ea typeface="Telegraf"/>
                <a:cs typeface="Telegraf"/>
                <a:sym typeface="Telegraf"/>
              </a:rPr>
              <a:t>Tools and techniques to turn data into strategic assets.</a:t>
            </a:r>
          </a:p>
          <a:p>
            <a:pPr algn="l">
              <a:lnSpc>
                <a:spcPts val="2775"/>
              </a:lnSpc>
            </a:pPr>
            <a:r>
              <a:rPr lang="en-US" sz="1802">
                <a:solidFill>
                  <a:srgbClr val="E43F58"/>
                </a:solidFill>
                <a:latin typeface="Telegraf"/>
                <a:ea typeface="Telegraf"/>
                <a:cs typeface="Telegraf"/>
                <a:sym typeface="Telegraf"/>
              </a:rPr>
              <a:t> </a:t>
            </a:r>
            <a:r>
              <a:rPr lang="en-US" sz="1802" b="1">
                <a:solidFill>
                  <a:srgbClr val="E43F58"/>
                </a:solidFill>
                <a:latin typeface="Telegraf Bold"/>
                <a:ea typeface="Telegraf Bold"/>
                <a:cs typeface="Telegraf Bold"/>
                <a:sym typeface="Telegraf Bold"/>
              </a:rPr>
              <a:t>Data Governance: </a:t>
            </a:r>
            <a:r>
              <a:rPr lang="en-US" sz="1802">
                <a:solidFill>
                  <a:srgbClr val="FFFFFF"/>
                </a:solidFill>
                <a:latin typeface="Telegraf"/>
                <a:ea typeface="Telegraf"/>
                <a:cs typeface="Telegraf"/>
                <a:sym typeface="Telegraf"/>
              </a:rPr>
              <a:t>Ensuring data quality, compliance, and security.</a:t>
            </a:r>
          </a:p>
        </p:txBody>
      </p:sp>
      <p:sp>
        <p:nvSpPr>
          <p:cNvPr id="21" name="TextBox 21"/>
          <p:cNvSpPr txBox="1"/>
          <p:nvPr/>
        </p:nvSpPr>
        <p:spPr>
          <a:xfrm>
            <a:off x="698852" y="6095065"/>
            <a:ext cx="5701637" cy="541819"/>
          </a:xfrm>
          <a:prstGeom prst="rect">
            <a:avLst/>
          </a:prstGeom>
        </p:spPr>
        <p:txBody>
          <a:bodyPr lIns="0" tIns="0" rIns="0" bIns="0" rtlCol="0" anchor="t">
            <a:spAutoFit/>
          </a:bodyPr>
          <a:lstStyle/>
          <a:p>
            <a:pPr algn="l">
              <a:lnSpc>
                <a:spcPts val="4260"/>
              </a:lnSpc>
              <a:spcBef>
                <a:spcPct val="0"/>
              </a:spcBef>
            </a:pPr>
            <a:r>
              <a:rPr lang="en-US" sz="3043" b="1">
                <a:solidFill>
                  <a:srgbClr val="FFFFFF"/>
                </a:solidFill>
                <a:latin typeface="Telegraf Bold"/>
                <a:ea typeface="Telegraf Bold"/>
                <a:cs typeface="Telegraf Bold"/>
                <a:sym typeface="Telegraf Bold"/>
              </a:rPr>
              <a:t>Cyber Security: </a:t>
            </a:r>
          </a:p>
        </p:txBody>
      </p:sp>
      <p:sp>
        <p:nvSpPr>
          <p:cNvPr id="22" name="TextBox 22"/>
          <p:cNvSpPr txBox="1"/>
          <p:nvPr/>
        </p:nvSpPr>
        <p:spPr>
          <a:xfrm>
            <a:off x="941624" y="6828885"/>
            <a:ext cx="11190509" cy="2474873"/>
          </a:xfrm>
          <a:prstGeom prst="rect">
            <a:avLst/>
          </a:prstGeom>
        </p:spPr>
        <p:txBody>
          <a:bodyPr lIns="0" tIns="0" rIns="0" bIns="0" rtlCol="0" anchor="t">
            <a:spAutoFit/>
          </a:bodyPr>
          <a:lstStyle/>
          <a:p>
            <a:pPr algn="l">
              <a:lnSpc>
                <a:spcPts val="2775"/>
              </a:lnSpc>
            </a:pPr>
            <a:r>
              <a:rPr lang="en-US" sz="1802" b="1">
                <a:solidFill>
                  <a:srgbClr val="E43F58"/>
                </a:solidFill>
                <a:latin typeface="Telegraf Bold"/>
                <a:ea typeface="Telegraf Bold"/>
                <a:cs typeface="Telegraf Bold"/>
                <a:sym typeface="Telegraf Bold"/>
              </a:rPr>
              <a:t>Threat Detection and Response:</a:t>
            </a:r>
            <a:r>
              <a:rPr lang="en-US" sz="1802">
                <a:solidFill>
                  <a:srgbClr val="E43F58"/>
                </a:solidFill>
                <a:latin typeface="Telegraf"/>
                <a:ea typeface="Telegraf"/>
                <a:cs typeface="Telegraf"/>
                <a:sym typeface="Telegraf"/>
              </a:rPr>
              <a:t> </a:t>
            </a:r>
            <a:r>
              <a:rPr lang="en-US" sz="1802">
                <a:solidFill>
                  <a:srgbClr val="FFFFFF"/>
                </a:solidFill>
                <a:latin typeface="Telegraf"/>
                <a:ea typeface="Telegraf"/>
                <a:cs typeface="Telegraf"/>
                <a:sym typeface="Telegraf"/>
              </a:rPr>
              <a:t>Continuous monitoring and rapid response to potential threats.</a:t>
            </a:r>
          </a:p>
          <a:p>
            <a:pPr algn="l">
              <a:lnSpc>
                <a:spcPts val="2775"/>
              </a:lnSpc>
            </a:pPr>
            <a:r>
              <a:rPr lang="en-US" sz="1802" b="1">
                <a:solidFill>
                  <a:srgbClr val="E43F58"/>
                </a:solidFill>
                <a:latin typeface="Telegraf Bold"/>
                <a:ea typeface="Telegraf Bold"/>
                <a:cs typeface="Telegraf Bold"/>
                <a:sym typeface="Telegraf Bold"/>
              </a:rPr>
              <a:t>Vulnerability Assessments: </a:t>
            </a:r>
            <a:r>
              <a:rPr lang="en-US" sz="1802">
                <a:solidFill>
                  <a:srgbClr val="FFFFFF"/>
                </a:solidFill>
                <a:latin typeface="Telegraf"/>
                <a:ea typeface="Telegraf"/>
                <a:cs typeface="Telegraf"/>
                <a:sym typeface="Telegraf"/>
              </a:rPr>
              <a:t>Identify and mitigate security weaknesses before they can be exploited.</a:t>
            </a:r>
          </a:p>
          <a:p>
            <a:pPr algn="l">
              <a:lnSpc>
                <a:spcPts val="2775"/>
              </a:lnSpc>
            </a:pPr>
            <a:r>
              <a:rPr lang="en-US" sz="1802" b="1">
                <a:solidFill>
                  <a:srgbClr val="E43F58"/>
                </a:solidFill>
                <a:latin typeface="Telegraf Bold"/>
                <a:ea typeface="Telegraf Bold"/>
                <a:cs typeface="Telegraf Bold"/>
                <a:sym typeface="Telegraf Bold"/>
              </a:rPr>
              <a:t>Security Audits:</a:t>
            </a:r>
            <a:r>
              <a:rPr lang="en-US" sz="1802">
                <a:solidFill>
                  <a:srgbClr val="E43F58"/>
                </a:solidFill>
                <a:latin typeface="Telegraf"/>
                <a:ea typeface="Telegraf"/>
                <a:cs typeface="Telegraf"/>
                <a:sym typeface="Telegraf"/>
              </a:rPr>
              <a:t> </a:t>
            </a:r>
            <a:r>
              <a:rPr lang="en-US" sz="1802">
                <a:solidFill>
                  <a:srgbClr val="FFFFFF"/>
                </a:solidFill>
                <a:latin typeface="Telegraf"/>
                <a:ea typeface="Telegraf"/>
                <a:cs typeface="Telegraf"/>
                <a:sym typeface="Telegraf"/>
              </a:rPr>
              <a:t>Ensure compliance with industry standards and regulations through thorough reviews.</a:t>
            </a:r>
          </a:p>
          <a:p>
            <a:pPr algn="l">
              <a:lnSpc>
                <a:spcPts val="2775"/>
              </a:lnSpc>
            </a:pPr>
            <a:r>
              <a:rPr lang="en-US" sz="1802" b="1">
                <a:solidFill>
                  <a:srgbClr val="E43F58"/>
                </a:solidFill>
                <a:latin typeface="Telegraf Bold"/>
                <a:ea typeface="Telegraf Bold"/>
                <a:cs typeface="Telegraf Bold"/>
                <a:sym typeface="Telegraf Bold"/>
              </a:rPr>
              <a:t>Incident Management:</a:t>
            </a:r>
            <a:r>
              <a:rPr lang="en-US" sz="1802">
                <a:solidFill>
                  <a:srgbClr val="FFFFFF"/>
                </a:solidFill>
                <a:latin typeface="Telegraf"/>
                <a:ea typeface="Telegraf"/>
                <a:cs typeface="Telegraf"/>
                <a:sym typeface="Telegraf"/>
              </a:rPr>
              <a:t> Expert handling of security breaches to minimize impact and recovery time.</a:t>
            </a:r>
          </a:p>
          <a:p>
            <a:pPr algn="l">
              <a:lnSpc>
                <a:spcPts val="2775"/>
              </a:lnSpc>
            </a:pPr>
            <a:r>
              <a:rPr lang="en-US" sz="1802" b="1">
                <a:solidFill>
                  <a:srgbClr val="E43F58"/>
                </a:solidFill>
                <a:latin typeface="Telegraf Bold"/>
                <a:ea typeface="Telegraf Bold"/>
                <a:cs typeface="Telegraf Bold"/>
                <a:sym typeface="Telegraf Bold"/>
              </a:rPr>
              <a:t>Data Encryption: </a:t>
            </a:r>
            <a:r>
              <a:rPr lang="en-US" sz="1802">
                <a:solidFill>
                  <a:srgbClr val="FFFFFF"/>
                </a:solidFill>
                <a:latin typeface="Telegraf"/>
                <a:ea typeface="Telegraf"/>
                <a:cs typeface="Telegraf"/>
                <a:sym typeface="Telegraf"/>
              </a:rPr>
              <a:t>Protect sensitive information with cutting-edge encryption technologies.</a:t>
            </a:r>
          </a:p>
          <a:p>
            <a:pPr algn="l">
              <a:lnSpc>
                <a:spcPts val="2775"/>
              </a:lnSpc>
            </a:pPr>
            <a:r>
              <a:rPr lang="en-US" sz="1802" b="1">
                <a:solidFill>
                  <a:srgbClr val="E43F58"/>
                </a:solidFill>
                <a:latin typeface="Telegraf Bold"/>
                <a:ea typeface="Telegraf Bold"/>
                <a:cs typeface="Telegraf Bold"/>
                <a:sym typeface="Telegraf Bold"/>
              </a:rPr>
              <a:t>Network Security: </a:t>
            </a:r>
            <a:r>
              <a:rPr lang="en-US" sz="1802">
                <a:solidFill>
                  <a:srgbClr val="FFFFFF"/>
                </a:solidFill>
                <a:latin typeface="Telegraf"/>
                <a:ea typeface="Telegraf"/>
                <a:cs typeface="Telegraf"/>
                <a:sym typeface="Telegraf"/>
              </a:rPr>
              <a:t>Secure your network infrastructure against unauthorized access and attacks.</a:t>
            </a:r>
          </a:p>
          <a:p>
            <a:pPr algn="l">
              <a:lnSpc>
                <a:spcPts val="2775"/>
              </a:lnSpc>
            </a:pPr>
            <a:endParaRPr lang="en-US" sz="1802">
              <a:solidFill>
                <a:srgbClr val="FFFFFF"/>
              </a:solidFill>
              <a:latin typeface="Telegraf"/>
              <a:ea typeface="Telegraf"/>
              <a:cs typeface="Telegraf"/>
              <a:sym typeface="Telegraf"/>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44272" flipH="1" flipV="1">
            <a:off x="8215548" y="-416894"/>
            <a:ext cx="18685814" cy="6376534"/>
          </a:xfrm>
          <a:custGeom>
            <a:avLst/>
            <a:gdLst/>
            <a:ahLst/>
            <a:cxnLst/>
            <a:rect l="l" t="t" r="r" b="b"/>
            <a:pathLst>
              <a:path w="18685814" h="6376534">
                <a:moveTo>
                  <a:pt x="18685814" y="6376534"/>
                </a:moveTo>
                <a:lnTo>
                  <a:pt x="0" y="6376534"/>
                </a:lnTo>
                <a:lnTo>
                  <a:pt x="0" y="0"/>
                </a:lnTo>
                <a:lnTo>
                  <a:pt x="18685814" y="0"/>
                </a:lnTo>
                <a:lnTo>
                  <a:pt x="18685814" y="637653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877469" y="2706729"/>
            <a:ext cx="14618841" cy="2143491"/>
            <a:chOff x="0" y="0"/>
            <a:chExt cx="3850230" cy="564541"/>
          </a:xfrm>
        </p:grpSpPr>
        <p:sp>
          <p:nvSpPr>
            <p:cNvPr id="4" name="Freeform 4"/>
            <p:cNvSpPr/>
            <p:nvPr/>
          </p:nvSpPr>
          <p:spPr>
            <a:xfrm>
              <a:off x="0" y="0"/>
              <a:ext cx="3850230" cy="564541"/>
            </a:xfrm>
            <a:custGeom>
              <a:avLst/>
              <a:gdLst/>
              <a:ahLst/>
              <a:cxnLst/>
              <a:rect l="l" t="t" r="r" b="b"/>
              <a:pathLst>
                <a:path w="3850230" h="564541">
                  <a:moveTo>
                    <a:pt x="20124" y="0"/>
                  </a:moveTo>
                  <a:lnTo>
                    <a:pt x="3830105" y="0"/>
                  </a:lnTo>
                  <a:cubicBezTo>
                    <a:pt x="3841220" y="0"/>
                    <a:pt x="3850230" y="9010"/>
                    <a:pt x="3850230" y="20124"/>
                  </a:cubicBezTo>
                  <a:lnTo>
                    <a:pt x="3850230" y="544417"/>
                  </a:lnTo>
                  <a:cubicBezTo>
                    <a:pt x="3850230" y="549754"/>
                    <a:pt x="3848110" y="554873"/>
                    <a:pt x="3844336" y="558647"/>
                  </a:cubicBezTo>
                  <a:cubicBezTo>
                    <a:pt x="3840561" y="562421"/>
                    <a:pt x="3835443" y="564541"/>
                    <a:pt x="3830105" y="564541"/>
                  </a:cubicBezTo>
                  <a:lnTo>
                    <a:pt x="20124" y="564541"/>
                  </a:lnTo>
                  <a:cubicBezTo>
                    <a:pt x="14787" y="564541"/>
                    <a:pt x="9668" y="562421"/>
                    <a:pt x="5894" y="558647"/>
                  </a:cubicBezTo>
                  <a:cubicBezTo>
                    <a:pt x="2120" y="554873"/>
                    <a:pt x="0" y="549754"/>
                    <a:pt x="0" y="544417"/>
                  </a:cubicBezTo>
                  <a:lnTo>
                    <a:pt x="0" y="20124"/>
                  </a:lnTo>
                  <a:cubicBezTo>
                    <a:pt x="0" y="9010"/>
                    <a:pt x="9010" y="0"/>
                    <a:pt x="20124" y="0"/>
                  </a:cubicBezTo>
                  <a:close/>
                </a:path>
              </a:pathLst>
            </a:custGeom>
            <a:solidFill>
              <a:srgbClr val="123655"/>
            </a:solidFill>
          </p:spPr>
          <p:txBody>
            <a:bodyPr/>
            <a:lstStyle/>
            <a:p>
              <a:endParaRPr lang="en-US"/>
            </a:p>
          </p:txBody>
        </p:sp>
        <p:sp>
          <p:nvSpPr>
            <p:cNvPr id="5" name="TextBox 5"/>
            <p:cNvSpPr txBox="1"/>
            <p:nvPr/>
          </p:nvSpPr>
          <p:spPr>
            <a:xfrm>
              <a:off x="0" y="-38100"/>
              <a:ext cx="3850230" cy="60264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2391397"/>
            <a:ext cx="6940722" cy="630665"/>
            <a:chOff x="0" y="0"/>
            <a:chExt cx="1828009" cy="166101"/>
          </a:xfrm>
        </p:grpSpPr>
        <p:sp>
          <p:nvSpPr>
            <p:cNvPr id="7" name="Freeform 7"/>
            <p:cNvSpPr/>
            <p:nvPr/>
          </p:nvSpPr>
          <p:spPr>
            <a:xfrm>
              <a:off x="0" y="0"/>
              <a:ext cx="1828009" cy="166101"/>
            </a:xfrm>
            <a:custGeom>
              <a:avLst/>
              <a:gdLst/>
              <a:ahLst/>
              <a:cxnLst/>
              <a:rect l="l" t="t" r="r" b="b"/>
              <a:pathLst>
                <a:path w="1828009" h="166101">
                  <a:moveTo>
                    <a:pt x="42387" y="0"/>
                  </a:moveTo>
                  <a:lnTo>
                    <a:pt x="1785623" y="0"/>
                  </a:lnTo>
                  <a:cubicBezTo>
                    <a:pt x="1809032" y="0"/>
                    <a:pt x="1828009" y="18977"/>
                    <a:pt x="1828009" y="42387"/>
                  </a:cubicBezTo>
                  <a:lnTo>
                    <a:pt x="1828009" y="123715"/>
                  </a:lnTo>
                  <a:cubicBezTo>
                    <a:pt x="1828009" y="147124"/>
                    <a:pt x="1809032" y="166101"/>
                    <a:pt x="1785623" y="166101"/>
                  </a:cubicBezTo>
                  <a:lnTo>
                    <a:pt x="42387" y="166101"/>
                  </a:lnTo>
                  <a:cubicBezTo>
                    <a:pt x="31145" y="166101"/>
                    <a:pt x="20364" y="161635"/>
                    <a:pt x="12415" y="153686"/>
                  </a:cubicBezTo>
                  <a:cubicBezTo>
                    <a:pt x="4466" y="145737"/>
                    <a:pt x="0" y="134956"/>
                    <a:pt x="0" y="123715"/>
                  </a:cubicBezTo>
                  <a:lnTo>
                    <a:pt x="0" y="42387"/>
                  </a:lnTo>
                  <a:cubicBezTo>
                    <a:pt x="0" y="31145"/>
                    <a:pt x="4466" y="20364"/>
                    <a:pt x="12415" y="12415"/>
                  </a:cubicBezTo>
                  <a:cubicBezTo>
                    <a:pt x="20364" y="4466"/>
                    <a:pt x="31145" y="0"/>
                    <a:pt x="42387" y="0"/>
                  </a:cubicBezTo>
                  <a:close/>
                </a:path>
              </a:pathLst>
            </a:custGeom>
            <a:solidFill>
              <a:srgbClr val="E43F58"/>
            </a:solidFill>
          </p:spPr>
          <p:txBody>
            <a:bodyPr/>
            <a:lstStyle/>
            <a:p>
              <a:endParaRPr lang="en-US"/>
            </a:p>
          </p:txBody>
        </p:sp>
        <p:sp>
          <p:nvSpPr>
            <p:cNvPr id="8" name="TextBox 8"/>
            <p:cNvSpPr txBox="1"/>
            <p:nvPr/>
          </p:nvSpPr>
          <p:spPr>
            <a:xfrm>
              <a:off x="0" y="-38100"/>
              <a:ext cx="1828009" cy="20420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58769" y="5641803"/>
            <a:ext cx="14637540" cy="2980632"/>
            <a:chOff x="0" y="0"/>
            <a:chExt cx="3855155" cy="785022"/>
          </a:xfrm>
        </p:grpSpPr>
        <p:sp>
          <p:nvSpPr>
            <p:cNvPr id="10" name="Freeform 10"/>
            <p:cNvSpPr/>
            <p:nvPr/>
          </p:nvSpPr>
          <p:spPr>
            <a:xfrm>
              <a:off x="0" y="0"/>
              <a:ext cx="3855155" cy="785022"/>
            </a:xfrm>
            <a:custGeom>
              <a:avLst/>
              <a:gdLst/>
              <a:ahLst/>
              <a:cxnLst/>
              <a:rect l="l" t="t" r="r" b="b"/>
              <a:pathLst>
                <a:path w="3855155" h="785022">
                  <a:moveTo>
                    <a:pt x="20099" y="0"/>
                  </a:moveTo>
                  <a:lnTo>
                    <a:pt x="3835056" y="0"/>
                  </a:lnTo>
                  <a:cubicBezTo>
                    <a:pt x="3840387" y="0"/>
                    <a:pt x="3845499" y="2118"/>
                    <a:pt x="3849268" y="5887"/>
                  </a:cubicBezTo>
                  <a:cubicBezTo>
                    <a:pt x="3853037" y="9656"/>
                    <a:pt x="3855155" y="14768"/>
                    <a:pt x="3855155" y="20099"/>
                  </a:cubicBezTo>
                  <a:lnTo>
                    <a:pt x="3855155" y="764924"/>
                  </a:lnTo>
                  <a:cubicBezTo>
                    <a:pt x="3855155" y="776024"/>
                    <a:pt x="3846156" y="785022"/>
                    <a:pt x="3835056" y="785022"/>
                  </a:cubicBezTo>
                  <a:lnTo>
                    <a:pt x="20099" y="785022"/>
                  </a:lnTo>
                  <a:cubicBezTo>
                    <a:pt x="8998" y="785022"/>
                    <a:pt x="0" y="776024"/>
                    <a:pt x="0" y="764924"/>
                  </a:cubicBezTo>
                  <a:lnTo>
                    <a:pt x="0" y="20099"/>
                  </a:lnTo>
                  <a:cubicBezTo>
                    <a:pt x="0" y="8998"/>
                    <a:pt x="8998" y="0"/>
                    <a:pt x="20099" y="0"/>
                  </a:cubicBezTo>
                  <a:close/>
                </a:path>
              </a:pathLst>
            </a:custGeom>
            <a:solidFill>
              <a:srgbClr val="123655"/>
            </a:solidFill>
          </p:spPr>
          <p:txBody>
            <a:bodyPr/>
            <a:lstStyle/>
            <a:p>
              <a:endParaRPr lang="en-US"/>
            </a:p>
          </p:txBody>
        </p:sp>
        <p:sp>
          <p:nvSpPr>
            <p:cNvPr id="11" name="TextBox 11"/>
            <p:cNvSpPr txBox="1"/>
            <p:nvPr/>
          </p:nvSpPr>
          <p:spPr>
            <a:xfrm>
              <a:off x="0" y="-38100"/>
              <a:ext cx="3855155" cy="823122"/>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0" y="5326471"/>
            <a:ext cx="8356421" cy="630665"/>
            <a:chOff x="0" y="0"/>
            <a:chExt cx="2200868" cy="166101"/>
          </a:xfrm>
        </p:grpSpPr>
        <p:sp>
          <p:nvSpPr>
            <p:cNvPr id="13" name="Freeform 13"/>
            <p:cNvSpPr/>
            <p:nvPr/>
          </p:nvSpPr>
          <p:spPr>
            <a:xfrm>
              <a:off x="0" y="0"/>
              <a:ext cx="2200868" cy="166101"/>
            </a:xfrm>
            <a:custGeom>
              <a:avLst/>
              <a:gdLst/>
              <a:ahLst/>
              <a:cxnLst/>
              <a:rect l="l" t="t" r="r" b="b"/>
              <a:pathLst>
                <a:path w="2200868" h="166101">
                  <a:moveTo>
                    <a:pt x="35206" y="0"/>
                  </a:moveTo>
                  <a:lnTo>
                    <a:pt x="2165663" y="0"/>
                  </a:lnTo>
                  <a:cubicBezTo>
                    <a:pt x="2185106" y="0"/>
                    <a:pt x="2200868" y="15762"/>
                    <a:pt x="2200868" y="35206"/>
                  </a:cubicBezTo>
                  <a:lnTo>
                    <a:pt x="2200868" y="130895"/>
                  </a:lnTo>
                  <a:cubicBezTo>
                    <a:pt x="2200868" y="140233"/>
                    <a:pt x="2197159" y="149187"/>
                    <a:pt x="2190557" y="155790"/>
                  </a:cubicBezTo>
                  <a:cubicBezTo>
                    <a:pt x="2183954" y="162392"/>
                    <a:pt x="2175000" y="166101"/>
                    <a:pt x="2165663" y="166101"/>
                  </a:cubicBezTo>
                  <a:lnTo>
                    <a:pt x="35206" y="166101"/>
                  </a:lnTo>
                  <a:cubicBezTo>
                    <a:pt x="25869" y="166101"/>
                    <a:pt x="16914" y="162392"/>
                    <a:pt x="10311" y="155790"/>
                  </a:cubicBezTo>
                  <a:cubicBezTo>
                    <a:pt x="3709" y="149187"/>
                    <a:pt x="0" y="140233"/>
                    <a:pt x="0" y="130895"/>
                  </a:cubicBezTo>
                  <a:lnTo>
                    <a:pt x="0" y="35206"/>
                  </a:lnTo>
                  <a:cubicBezTo>
                    <a:pt x="0" y="25869"/>
                    <a:pt x="3709" y="16914"/>
                    <a:pt x="10311" y="10311"/>
                  </a:cubicBezTo>
                  <a:cubicBezTo>
                    <a:pt x="16914" y="3709"/>
                    <a:pt x="25869" y="0"/>
                    <a:pt x="35206" y="0"/>
                  </a:cubicBezTo>
                  <a:close/>
                </a:path>
              </a:pathLst>
            </a:custGeom>
            <a:solidFill>
              <a:srgbClr val="E43F58"/>
            </a:solidFill>
          </p:spPr>
          <p:txBody>
            <a:bodyPr/>
            <a:lstStyle/>
            <a:p>
              <a:endParaRPr lang="en-US"/>
            </a:p>
          </p:txBody>
        </p:sp>
        <p:sp>
          <p:nvSpPr>
            <p:cNvPr id="14" name="TextBox 14"/>
            <p:cNvSpPr txBox="1"/>
            <p:nvPr/>
          </p:nvSpPr>
          <p:spPr>
            <a:xfrm>
              <a:off x="0" y="-38100"/>
              <a:ext cx="2200868" cy="204201"/>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162013" y="6004760"/>
            <a:ext cx="13473037" cy="2474873"/>
          </a:xfrm>
          <a:prstGeom prst="rect">
            <a:avLst/>
          </a:prstGeom>
        </p:spPr>
        <p:txBody>
          <a:bodyPr lIns="0" tIns="0" rIns="0" bIns="0" rtlCol="0" anchor="t">
            <a:spAutoFit/>
          </a:bodyPr>
          <a:lstStyle/>
          <a:p>
            <a:pPr algn="l">
              <a:lnSpc>
                <a:spcPts val="2775"/>
              </a:lnSpc>
            </a:pPr>
            <a:r>
              <a:rPr lang="en-US" sz="1802" b="1">
                <a:solidFill>
                  <a:srgbClr val="E43F58"/>
                </a:solidFill>
                <a:latin typeface="Telegraf Bold"/>
                <a:ea typeface="Telegraf Bold"/>
                <a:cs typeface="Telegraf Bold"/>
                <a:sym typeface="Telegraf Bold"/>
              </a:rPr>
              <a:t>Custom Application Development: </a:t>
            </a:r>
            <a:r>
              <a:rPr lang="en-US" sz="1802">
                <a:solidFill>
                  <a:srgbClr val="FFFFFF"/>
                </a:solidFill>
                <a:latin typeface="Telegraf"/>
                <a:ea typeface="Telegraf"/>
                <a:cs typeface="Telegraf"/>
                <a:sym typeface="Telegraf"/>
              </a:rPr>
              <a:t>Tailored solutions to meet your unique business needs.</a:t>
            </a:r>
          </a:p>
          <a:p>
            <a:pPr algn="l">
              <a:lnSpc>
                <a:spcPts val="2775"/>
              </a:lnSpc>
            </a:pPr>
            <a:r>
              <a:rPr lang="en-US" sz="1802" b="1">
                <a:solidFill>
                  <a:srgbClr val="E43F58"/>
                </a:solidFill>
                <a:latin typeface="Telegraf Bold"/>
                <a:ea typeface="Telegraf Bold"/>
                <a:cs typeface="Telegraf Bold"/>
                <a:sym typeface="Telegraf Bold"/>
              </a:rPr>
              <a:t>Mobile App Development: </a:t>
            </a:r>
            <a:r>
              <a:rPr lang="en-US" sz="1802">
                <a:solidFill>
                  <a:srgbClr val="FFFFFF"/>
                </a:solidFill>
                <a:latin typeface="Telegraf"/>
                <a:ea typeface="Telegraf"/>
                <a:cs typeface="Telegraf"/>
                <a:sym typeface="Telegraf"/>
              </a:rPr>
              <a:t>Cutting-edge mobile applications for iOS and Android platforms.</a:t>
            </a:r>
          </a:p>
          <a:p>
            <a:pPr algn="l">
              <a:lnSpc>
                <a:spcPts val="2775"/>
              </a:lnSpc>
            </a:pPr>
            <a:r>
              <a:rPr lang="en-US" sz="1802" b="1">
                <a:solidFill>
                  <a:srgbClr val="E43F58"/>
                </a:solidFill>
                <a:latin typeface="Telegraf Bold"/>
                <a:ea typeface="Telegraf Bold"/>
                <a:cs typeface="Telegraf Bold"/>
                <a:sym typeface="Telegraf Bold"/>
              </a:rPr>
              <a:t>Web Application Development: </a:t>
            </a:r>
            <a:r>
              <a:rPr lang="en-US" sz="1802">
                <a:solidFill>
                  <a:srgbClr val="FFFFFF"/>
                </a:solidFill>
                <a:latin typeface="Telegraf"/>
                <a:ea typeface="Telegraf"/>
                <a:cs typeface="Telegraf"/>
                <a:sym typeface="Telegraf"/>
              </a:rPr>
              <a:t>Responsive and scalable web applications to enhance your online presence.</a:t>
            </a:r>
          </a:p>
          <a:p>
            <a:pPr algn="l">
              <a:lnSpc>
                <a:spcPts val="2775"/>
              </a:lnSpc>
            </a:pPr>
            <a:r>
              <a:rPr lang="en-US" sz="1802" b="1">
                <a:solidFill>
                  <a:srgbClr val="E43F58"/>
                </a:solidFill>
                <a:latin typeface="Telegraf Bold"/>
                <a:ea typeface="Telegraf Bold"/>
                <a:cs typeface="Telegraf Bold"/>
                <a:sym typeface="Telegraf Bold"/>
              </a:rPr>
              <a:t>UI/UX Design: </a:t>
            </a:r>
            <a:r>
              <a:rPr lang="en-US" sz="1802">
                <a:solidFill>
                  <a:srgbClr val="FFFFFF"/>
                </a:solidFill>
                <a:latin typeface="Telegraf"/>
                <a:ea typeface="Telegraf"/>
                <a:cs typeface="Telegraf"/>
                <a:sym typeface="Telegraf"/>
              </a:rPr>
              <a:t>Intuitive and engaging designs that provide an exceptional user experience.</a:t>
            </a:r>
          </a:p>
          <a:p>
            <a:pPr algn="l">
              <a:lnSpc>
                <a:spcPts val="2775"/>
              </a:lnSpc>
            </a:pPr>
            <a:r>
              <a:rPr lang="en-US" sz="1802" b="1">
                <a:solidFill>
                  <a:srgbClr val="E43F58"/>
                </a:solidFill>
                <a:latin typeface="Telegraf Bold"/>
                <a:ea typeface="Telegraf Bold"/>
                <a:cs typeface="Telegraf Bold"/>
                <a:sym typeface="Telegraf Bold"/>
              </a:rPr>
              <a:t>Application Maintenance and Support: </a:t>
            </a:r>
            <a:r>
              <a:rPr lang="en-US" sz="1802">
                <a:solidFill>
                  <a:srgbClr val="FFFFFF"/>
                </a:solidFill>
                <a:latin typeface="Telegraf"/>
                <a:ea typeface="Telegraf"/>
                <a:cs typeface="Telegraf"/>
                <a:sym typeface="Telegraf"/>
              </a:rPr>
              <a:t>Ongoing support to ensure your application runs smoothly and efficiently.</a:t>
            </a:r>
          </a:p>
          <a:p>
            <a:pPr algn="l">
              <a:lnSpc>
                <a:spcPts val="2775"/>
              </a:lnSpc>
            </a:pPr>
            <a:r>
              <a:rPr lang="en-US" sz="1802" b="1">
                <a:solidFill>
                  <a:srgbClr val="E43F58"/>
                </a:solidFill>
                <a:latin typeface="Telegraf Bold"/>
                <a:ea typeface="Telegraf Bold"/>
                <a:cs typeface="Telegraf Bold"/>
                <a:sym typeface="Telegraf Bold"/>
              </a:rPr>
              <a:t>API Integration: </a:t>
            </a:r>
            <a:r>
              <a:rPr lang="en-US" sz="1802">
                <a:solidFill>
                  <a:srgbClr val="FFFFFF"/>
                </a:solidFill>
                <a:latin typeface="Telegraf"/>
                <a:ea typeface="Telegraf"/>
                <a:cs typeface="Telegraf"/>
                <a:sym typeface="Telegraf"/>
              </a:rPr>
              <a:t>Seamless integration with third-party services and systems.</a:t>
            </a:r>
          </a:p>
          <a:p>
            <a:pPr algn="l">
              <a:lnSpc>
                <a:spcPts val="2775"/>
              </a:lnSpc>
            </a:pPr>
            <a:r>
              <a:rPr lang="en-US" sz="1802" b="1">
                <a:solidFill>
                  <a:srgbClr val="E43F58"/>
                </a:solidFill>
                <a:latin typeface="Telegraf Bold"/>
                <a:ea typeface="Telegraf Bold"/>
                <a:cs typeface="Telegraf Bold"/>
                <a:sym typeface="Telegraf Bold"/>
              </a:rPr>
              <a:t>Cloud-Based Solutions:</a:t>
            </a:r>
            <a:r>
              <a:rPr lang="en-US" sz="1802">
                <a:solidFill>
                  <a:srgbClr val="E43F58"/>
                </a:solidFill>
                <a:latin typeface="Telegraf"/>
                <a:ea typeface="Telegraf"/>
                <a:cs typeface="Telegraf"/>
                <a:sym typeface="Telegraf"/>
              </a:rPr>
              <a:t> </a:t>
            </a:r>
            <a:r>
              <a:rPr lang="en-US" sz="1802">
                <a:solidFill>
                  <a:srgbClr val="FFFFFF"/>
                </a:solidFill>
                <a:latin typeface="Telegraf"/>
                <a:ea typeface="Telegraf"/>
                <a:cs typeface="Telegraf"/>
                <a:sym typeface="Telegraf"/>
              </a:rPr>
              <a:t>Scalable and secure cloud applications to support your business growth.</a:t>
            </a:r>
          </a:p>
        </p:txBody>
      </p:sp>
      <p:sp>
        <p:nvSpPr>
          <p:cNvPr id="16" name="TextBox 16"/>
          <p:cNvSpPr txBox="1"/>
          <p:nvPr/>
        </p:nvSpPr>
        <p:spPr>
          <a:xfrm>
            <a:off x="698852" y="1275725"/>
            <a:ext cx="8264650" cy="864671"/>
          </a:xfrm>
          <a:prstGeom prst="rect">
            <a:avLst/>
          </a:prstGeom>
        </p:spPr>
        <p:txBody>
          <a:bodyPr lIns="0" tIns="0" rIns="0" bIns="0" rtlCol="0" anchor="t">
            <a:spAutoFit/>
          </a:bodyPr>
          <a:lstStyle/>
          <a:p>
            <a:pPr marL="0" lvl="0" indent="0" algn="l">
              <a:lnSpc>
                <a:spcPts val="6698"/>
              </a:lnSpc>
              <a:spcBef>
                <a:spcPct val="0"/>
              </a:spcBef>
            </a:pPr>
            <a:r>
              <a:rPr lang="en-US" sz="5581" b="1">
                <a:solidFill>
                  <a:srgbClr val="E43F58"/>
                </a:solidFill>
                <a:latin typeface="Bebas Neue Bold"/>
                <a:ea typeface="Bebas Neue Bold"/>
                <a:cs typeface="Bebas Neue Bold"/>
                <a:sym typeface="Bebas Neue Bold"/>
              </a:rPr>
              <a:t>Our Services </a:t>
            </a:r>
          </a:p>
        </p:txBody>
      </p:sp>
      <p:sp>
        <p:nvSpPr>
          <p:cNvPr id="17" name="TextBox 17"/>
          <p:cNvSpPr txBox="1"/>
          <p:nvPr/>
        </p:nvSpPr>
        <p:spPr>
          <a:xfrm>
            <a:off x="858769" y="2393017"/>
            <a:ext cx="5701637" cy="541819"/>
          </a:xfrm>
          <a:prstGeom prst="rect">
            <a:avLst/>
          </a:prstGeom>
        </p:spPr>
        <p:txBody>
          <a:bodyPr lIns="0" tIns="0" rIns="0" bIns="0" rtlCol="0" anchor="t">
            <a:spAutoFit/>
          </a:bodyPr>
          <a:lstStyle/>
          <a:p>
            <a:pPr algn="l">
              <a:lnSpc>
                <a:spcPts val="4260"/>
              </a:lnSpc>
              <a:spcBef>
                <a:spcPct val="0"/>
              </a:spcBef>
            </a:pPr>
            <a:r>
              <a:rPr lang="en-US" sz="3043" b="1">
                <a:solidFill>
                  <a:srgbClr val="FFFFFF"/>
                </a:solidFill>
                <a:latin typeface="Telegraf Bold"/>
                <a:ea typeface="Telegraf Bold"/>
                <a:cs typeface="Telegraf Bold"/>
                <a:sym typeface="Telegraf Bold"/>
              </a:rPr>
              <a:t>ERP Support: </a:t>
            </a:r>
          </a:p>
        </p:txBody>
      </p:sp>
      <p:sp>
        <p:nvSpPr>
          <p:cNvPr id="18" name="TextBox 18"/>
          <p:cNvSpPr txBox="1"/>
          <p:nvPr/>
        </p:nvSpPr>
        <p:spPr>
          <a:xfrm>
            <a:off x="1101541" y="3128430"/>
            <a:ext cx="14623553" cy="1417598"/>
          </a:xfrm>
          <a:prstGeom prst="rect">
            <a:avLst/>
          </a:prstGeom>
        </p:spPr>
        <p:txBody>
          <a:bodyPr lIns="0" tIns="0" rIns="0" bIns="0" rtlCol="0" anchor="t">
            <a:spAutoFit/>
          </a:bodyPr>
          <a:lstStyle/>
          <a:p>
            <a:pPr algn="l">
              <a:lnSpc>
                <a:spcPts val="2775"/>
              </a:lnSpc>
            </a:pPr>
            <a:r>
              <a:rPr lang="en-US" sz="1802" b="1">
                <a:solidFill>
                  <a:srgbClr val="E43F58"/>
                </a:solidFill>
                <a:latin typeface="Telegraf Bold"/>
                <a:ea typeface="Telegraf Bold"/>
                <a:cs typeface="Telegraf Bold"/>
                <a:sym typeface="Telegraf Bold"/>
              </a:rPr>
              <a:t>24/7 Technical Support:</a:t>
            </a:r>
            <a:r>
              <a:rPr lang="en-US" sz="1802">
                <a:solidFill>
                  <a:srgbClr val="FFFFFF"/>
                </a:solidFill>
                <a:latin typeface="Telegraf"/>
                <a:ea typeface="Telegraf"/>
                <a:cs typeface="Telegraf"/>
                <a:sym typeface="Telegraf"/>
              </a:rPr>
              <a:t> Round-the-clock assistance to resolve any issues promptly.</a:t>
            </a:r>
          </a:p>
          <a:p>
            <a:pPr algn="l">
              <a:lnSpc>
                <a:spcPts val="2775"/>
              </a:lnSpc>
            </a:pPr>
            <a:r>
              <a:rPr lang="en-US" sz="1802" b="1">
                <a:solidFill>
                  <a:srgbClr val="E43F58"/>
                </a:solidFill>
                <a:latin typeface="Telegraf Bold"/>
                <a:ea typeface="Telegraf Bold"/>
                <a:cs typeface="Telegraf Bold"/>
                <a:sym typeface="Telegraf Bold"/>
              </a:rPr>
              <a:t>Customization and Integration: </a:t>
            </a:r>
            <a:r>
              <a:rPr lang="en-US" sz="1802">
                <a:solidFill>
                  <a:srgbClr val="FFFFFF"/>
                </a:solidFill>
                <a:latin typeface="Telegraf"/>
                <a:ea typeface="Telegraf"/>
                <a:cs typeface="Telegraf"/>
                <a:sym typeface="Telegraf"/>
              </a:rPr>
              <a:t>Tailored solutions to fit your unique business needs and seamless integration with other systems.</a:t>
            </a:r>
          </a:p>
          <a:p>
            <a:pPr algn="l">
              <a:lnSpc>
                <a:spcPts val="2775"/>
              </a:lnSpc>
            </a:pPr>
            <a:r>
              <a:rPr lang="en-US" sz="1802" b="1">
                <a:solidFill>
                  <a:srgbClr val="E43F58"/>
                </a:solidFill>
                <a:latin typeface="Telegraf Bold"/>
                <a:ea typeface="Telegraf Bold"/>
                <a:cs typeface="Telegraf Bold"/>
                <a:sym typeface="Telegraf Bold"/>
              </a:rPr>
              <a:t>Data Migration: </a:t>
            </a:r>
            <a:r>
              <a:rPr lang="en-US" sz="1802">
                <a:solidFill>
                  <a:srgbClr val="FFFFFF"/>
                </a:solidFill>
                <a:latin typeface="Telegraf"/>
                <a:ea typeface="Telegraf"/>
                <a:cs typeface="Telegraf"/>
                <a:sym typeface="Telegraf"/>
              </a:rPr>
              <a:t>Secure and efficient data migration services to transition your data without disruption.</a:t>
            </a:r>
          </a:p>
          <a:p>
            <a:pPr algn="l">
              <a:lnSpc>
                <a:spcPts val="2775"/>
              </a:lnSpc>
            </a:pPr>
            <a:r>
              <a:rPr lang="en-US" sz="1802" b="1">
                <a:solidFill>
                  <a:srgbClr val="E43F58"/>
                </a:solidFill>
                <a:latin typeface="Telegraf Bold"/>
                <a:ea typeface="Telegraf Bold"/>
                <a:cs typeface="Telegraf Bold"/>
                <a:sym typeface="Telegraf Bold"/>
              </a:rPr>
              <a:t>Compliance and Security: </a:t>
            </a:r>
            <a:r>
              <a:rPr lang="en-US" sz="1802">
                <a:solidFill>
                  <a:srgbClr val="FFFFFF"/>
                </a:solidFill>
                <a:latin typeface="Telegraf"/>
                <a:ea typeface="Telegraf"/>
                <a:cs typeface="Telegraf"/>
                <a:sym typeface="Telegraf"/>
              </a:rPr>
              <a:t>Ensuring your ERP system meets industry standards and is protected against threats.</a:t>
            </a:r>
          </a:p>
        </p:txBody>
      </p:sp>
      <p:sp>
        <p:nvSpPr>
          <p:cNvPr id="19" name="TextBox 19"/>
          <p:cNvSpPr txBox="1"/>
          <p:nvPr/>
        </p:nvSpPr>
        <p:spPr>
          <a:xfrm>
            <a:off x="1033932" y="5328091"/>
            <a:ext cx="6864599" cy="541819"/>
          </a:xfrm>
          <a:prstGeom prst="rect">
            <a:avLst/>
          </a:prstGeom>
        </p:spPr>
        <p:txBody>
          <a:bodyPr lIns="0" tIns="0" rIns="0" bIns="0" rtlCol="0" anchor="t">
            <a:spAutoFit/>
          </a:bodyPr>
          <a:lstStyle/>
          <a:p>
            <a:pPr algn="l">
              <a:lnSpc>
                <a:spcPts val="4260"/>
              </a:lnSpc>
              <a:spcBef>
                <a:spcPct val="0"/>
              </a:spcBef>
            </a:pPr>
            <a:r>
              <a:rPr lang="en-US" sz="3043" b="1">
                <a:solidFill>
                  <a:srgbClr val="FFFFFF"/>
                </a:solidFill>
                <a:latin typeface="Telegraf Bold"/>
                <a:ea typeface="Telegraf Bold"/>
                <a:cs typeface="Telegraf Bold"/>
                <a:sym typeface="Telegraf Bold"/>
              </a:rPr>
              <a:t>Application Development: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44272" flipH="1" flipV="1">
            <a:off x="8215548" y="-416894"/>
            <a:ext cx="18685814" cy="6376534"/>
          </a:xfrm>
          <a:custGeom>
            <a:avLst/>
            <a:gdLst/>
            <a:ahLst/>
            <a:cxnLst/>
            <a:rect l="l" t="t" r="r" b="b"/>
            <a:pathLst>
              <a:path w="18685814" h="6376534">
                <a:moveTo>
                  <a:pt x="18685814" y="6376534"/>
                </a:moveTo>
                <a:lnTo>
                  <a:pt x="0" y="6376534"/>
                </a:lnTo>
                <a:lnTo>
                  <a:pt x="0" y="0"/>
                </a:lnTo>
                <a:lnTo>
                  <a:pt x="18685814" y="0"/>
                </a:lnTo>
                <a:lnTo>
                  <a:pt x="18685814" y="637653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877469" y="2795237"/>
            <a:ext cx="14618841" cy="2650200"/>
            <a:chOff x="0" y="0"/>
            <a:chExt cx="3850230" cy="697995"/>
          </a:xfrm>
        </p:grpSpPr>
        <p:sp>
          <p:nvSpPr>
            <p:cNvPr id="4" name="Freeform 4"/>
            <p:cNvSpPr/>
            <p:nvPr/>
          </p:nvSpPr>
          <p:spPr>
            <a:xfrm>
              <a:off x="0" y="0"/>
              <a:ext cx="3850230" cy="697995"/>
            </a:xfrm>
            <a:custGeom>
              <a:avLst/>
              <a:gdLst/>
              <a:ahLst/>
              <a:cxnLst/>
              <a:rect l="l" t="t" r="r" b="b"/>
              <a:pathLst>
                <a:path w="3850230" h="697995">
                  <a:moveTo>
                    <a:pt x="20124" y="0"/>
                  </a:moveTo>
                  <a:lnTo>
                    <a:pt x="3830105" y="0"/>
                  </a:lnTo>
                  <a:cubicBezTo>
                    <a:pt x="3841220" y="0"/>
                    <a:pt x="3850230" y="9010"/>
                    <a:pt x="3850230" y="20124"/>
                  </a:cubicBezTo>
                  <a:lnTo>
                    <a:pt x="3850230" y="677871"/>
                  </a:lnTo>
                  <a:cubicBezTo>
                    <a:pt x="3850230" y="683208"/>
                    <a:pt x="3848110" y="688327"/>
                    <a:pt x="3844336" y="692101"/>
                  </a:cubicBezTo>
                  <a:cubicBezTo>
                    <a:pt x="3840561" y="695875"/>
                    <a:pt x="3835443" y="697995"/>
                    <a:pt x="3830105" y="697995"/>
                  </a:cubicBezTo>
                  <a:lnTo>
                    <a:pt x="20124" y="697995"/>
                  </a:lnTo>
                  <a:cubicBezTo>
                    <a:pt x="9010" y="697995"/>
                    <a:pt x="0" y="688985"/>
                    <a:pt x="0" y="677871"/>
                  </a:cubicBezTo>
                  <a:lnTo>
                    <a:pt x="0" y="20124"/>
                  </a:lnTo>
                  <a:cubicBezTo>
                    <a:pt x="0" y="9010"/>
                    <a:pt x="9010" y="0"/>
                    <a:pt x="20124" y="0"/>
                  </a:cubicBezTo>
                  <a:close/>
                </a:path>
              </a:pathLst>
            </a:custGeom>
            <a:solidFill>
              <a:srgbClr val="123655"/>
            </a:solidFill>
          </p:spPr>
          <p:txBody>
            <a:bodyPr/>
            <a:lstStyle/>
            <a:p>
              <a:endParaRPr lang="en-US"/>
            </a:p>
          </p:txBody>
        </p:sp>
        <p:sp>
          <p:nvSpPr>
            <p:cNvPr id="5" name="TextBox 5"/>
            <p:cNvSpPr txBox="1"/>
            <p:nvPr/>
          </p:nvSpPr>
          <p:spPr>
            <a:xfrm>
              <a:off x="0" y="-38100"/>
              <a:ext cx="3850230" cy="73609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2479905"/>
            <a:ext cx="6940722" cy="630665"/>
            <a:chOff x="0" y="0"/>
            <a:chExt cx="1828009" cy="166101"/>
          </a:xfrm>
        </p:grpSpPr>
        <p:sp>
          <p:nvSpPr>
            <p:cNvPr id="7" name="Freeform 7"/>
            <p:cNvSpPr/>
            <p:nvPr/>
          </p:nvSpPr>
          <p:spPr>
            <a:xfrm>
              <a:off x="0" y="0"/>
              <a:ext cx="1828009" cy="166101"/>
            </a:xfrm>
            <a:custGeom>
              <a:avLst/>
              <a:gdLst/>
              <a:ahLst/>
              <a:cxnLst/>
              <a:rect l="l" t="t" r="r" b="b"/>
              <a:pathLst>
                <a:path w="1828009" h="166101">
                  <a:moveTo>
                    <a:pt x="42387" y="0"/>
                  </a:moveTo>
                  <a:lnTo>
                    <a:pt x="1785623" y="0"/>
                  </a:lnTo>
                  <a:cubicBezTo>
                    <a:pt x="1809032" y="0"/>
                    <a:pt x="1828009" y="18977"/>
                    <a:pt x="1828009" y="42387"/>
                  </a:cubicBezTo>
                  <a:lnTo>
                    <a:pt x="1828009" y="123715"/>
                  </a:lnTo>
                  <a:cubicBezTo>
                    <a:pt x="1828009" y="147124"/>
                    <a:pt x="1809032" y="166101"/>
                    <a:pt x="1785623" y="166101"/>
                  </a:cubicBezTo>
                  <a:lnTo>
                    <a:pt x="42387" y="166101"/>
                  </a:lnTo>
                  <a:cubicBezTo>
                    <a:pt x="31145" y="166101"/>
                    <a:pt x="20364" y="161635"/>
                    <a:pt x="12415" y="153686"/>
                  </a:cubicBezTo>
                  <a:cubicBezTo>
                    <a:pt x="4466" y="145737"/>
                    <a:pt x="0" y="134956"/>
                    <a:pt x="0" y="123715"/>
                  </a:cubicBezTo>
                  <a:lnTo>
                    <a:pt x="0" y="42387"/>
                  </a:lnTo>
                  <a:cubicBezTo>
                    <a:pt x="0" y="31145"/>
                    <a:pt x="4466" y="20364"/>
                    <a:pt x="12415" y="12415"/>
                  </a:cubicBezTo>
                  <a:cubicBezTo>
                    <a:pt x="20364" y="4466"/>
                    <a:pt x="31145" y="0"/>
                    <a:pt x="42387" y="0"/>
                  </a:cubicBezTo>
                  <a:close/>
                </a:path>
              </a:pathLst>
            </a:custGeom>
            <a:solidFill>
              <a:srgbClr val="E43F58"/>
            </a:solidFill>
          </p:spPr>
          <p:txBody>
            <a:bodyPr/>
            <a:lstStyle/>
            <a:p>
              <a:endParaRPr lang="en-US"/>
            </a:p>
          </p:txBody>
        </p:sp>
        <p:sp>
          <p:nvSpPr>
            <p:cNvPr id="8" name="TextBox 8"/>
            <p:cNvSpPr txBox="1"/>
            <p:nvPr/>
          </p:nvSpPr>
          <p:spPr>
            <a:xfrm>
              <a:off x="0" y="-38100"/>
              <a:ext cx="1828009" cy="20420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81058" y="6249025"/>
            <a:ext cx="18369058" cy="4037975"/>
          </a:xfrm>
          <a:custGeom>
            <a:avLst/>
            <a:gdLst/>
            <a:ahLst/>
            <a:cxnLst/>
            <a:rect l="l" t="t" r="r" b="b"/>
            <a:pathLst>
              <a:path w="18369058" h="4037975">
                <a:moveTo>
                  <a:pt x="0" y="0"/>
                </a:moveTo>
                <a:lnTo>
                  <a:pt x="18369058" y="0"/>
                </a:lnTo>
                <a:lnTo>
                  <a:pt x="18369058" y="4037975"/>
                </a:lnTo>
                <a:lnTo>
                  <a:pt x="0" y="4037975"/>
                </a:lnTo>
                <a:lnTo>
                  <a:pt x="0" y="0"/>
                </a:lnTo>
                <a:close/>
              </a:path>
            </a:pathLst>
          </a:custGeom>
          <a:blipFill>
            <a:blip r:embed="rId4"/>
            <a:stretch>
              <a:fillRect t="-86207" b="-51481"/>
            </a:stretch>
          </a:blipFill>
        </p:spPr>
        <p:txBody>
          <a:bodyPr/>
          <a:lstStyle/>
          <a:p>
            <a:endParaRPr lang="en-US"/>
          </a:p>
        </p:txBody>
      </p:sp>
      <p:sp>
        <p:nvSpPr>
          <p:cNvPr id="10" name="TextBox 10"/>
          <p:cNvSpPr txBox="1"/>
          <p:nvPr/>
        </p:nvSpPr>
        <p:spPr>
          <a:xfrm>
            <a:off x="698852" y="1275725"/>
            <a:ext cx="8264650" cy="864671"/>
          </a:xfrm>
          <a:prstGeom prst="rect">
            <a:avLst/>
          </a:prstGeom>
        </p:spPr>
        <p:txBody>
          <a:bodyPr lIns="0" tIns="0" rIns="0" bIns="0" rtlCol="0" anchor="t">
            <a:spAutoFit/>
          </a:bodyPr>
          <a:lstStyle/>
          <a:p>
            <a:pPr marL="0" lvl="0" indent="0" algn="l">
              <a:lnSpc>
                <a:spcPts val="6698"/>
              </a:lnSpc>
              <a:spcBef>
                <a:spcPct val="0"/>
              </a:spcBef>
            </a:pPr>
            <a:r>
              <a:rPr lang="en-US" sz="5581" b="1">
                <a:solidFill>
                  <a:srgbClr val="E43F58"/>
                </a:solidFill>
                <a:latin typeface="Bebas Neue Bold"/>
                <a:ea typeface="Bebas Neue Bold"/>
                <a:cs typeface="Bebas Neue Bold"/>
                <a:sym typeface="Bebas Neue Bold"/>
              </a:rPr>
              <a:t>Our Services </a:t>
            </a:r>
          </a:p>
        </p:txBody>
      </p:sp>
      <p:sp>
        <p:nvSpPr>
          <p:cNvPr id="11" name="TextBox 11"/>
          <p:cNvSpPr txBox="1"/>
          <p:nvPr/>
        </p:nvSpPr>
        <p:spPr>
          <a:xfrm>
            <a:off x="858769" y="2481525"/>
            <a:ext cx="5701637" cy="541819"/>
          </a:xfrm>
          <a:prstGeom prst="rect">
            <a:avLst/>
          </a:prstGeom>
        </p:spPr>
        <p:txBody>
          <a:bodyPr lIns="0" tIns="0" rIns="0" bIns="0" rtlCol="0" anchor="t">
            <a:spAutoFit/>
          </a:bodyPr>
          <a:lstStyle/>
          <a:p>
            <a:pPr algn="l">
              <a:lnSpc>
                <a:spcPts val="4260"/>
              </a:lnSpc>
              <a:spcBef>
                <a:spcPct val="0"/>
              </a:spcBef>
            </a:pPr>
            <a:r>
              <a:rPr lang="en-US" sz="3043" b="1">
                <a:solidFill>
                  <a:srgbClr val="FFFFFF"/>
                </a:solidFill>
                <a:latin typeface="Telegraf Bold"/>
                <a:ea typeface="Telegraf Bold"/>
                <a:cs typeface="Telegraf Bold"/>
                <a:sym typeface="Telegraf Bold"/>
              </a:rPr>
              <a:t>Cloud Services: </a:t>
            </a:r>
          </a:p>
        </p:txBody>
      </p:sp>
      <p:sp>
        <p:nvSpPr>
          <p:cNvPr id="12" name="TextBox 12"/>
          <p:cNvSpPr txBox="1"/>
          <p:nvPr/>
        </p:nvSpPr>
        <p:spPr>
          <a:xfrm>
            <a:off x="1122608" y="3367745"/>
            <a:ext cx="13551848" cy="1770023"/>
          </a:xfrm>
          <a:prstGeom prst="rect">
            <a:avLst/>
          </a:prstGeom>
        </p:spPr>
        <p:txBody>
          <a:bodyPr lIns="0" tIns="0" rIns="0" bIns="0" rtlCol="0" anchor="t">
            <a:spAutoFit/>
          </a:bodyPr>
          <a:lstStyle/>
          <a:p>
            <a:pPr algn="l">
              <a:lnSpc>
                <a:spcPts val="2775"/>
              </a:lnSpc>
            </a:pPr>
            <a:r>
              <a:rPr lang="en-US" sz="1802" b="1">
                <a:solidFill>
                  <a:srgbClr val="E43F58"/>
                </a:solidFill>
                <a:latin typeface="Telegraf Bold"/>
                <a:ea typeface="Telegraf Bold"/>
                <a:cs typeface="Telegraf Bold"/>
                <a:sym typeface="Telegraf Bold"/>
              </a:rPr>
              <a:t>Cloud Migration: </a:t>
            </a:r>
            <a:r>
              <a:rPr lang="en-US" sz="1802">
                <a:solidFill>
                  <a:srgbClr val="FFFFFF"/>
                </a:solidFill>
                <a:latin typeface="Telegraf"/>
                <a:ea typeface="Telegraf"/>
                <a:cs typeface="Telegraf"/>
                <a:sym typeface="Telegraf"/>
              </a:rPr>
              <a:t>Seamlessly transition your existing infrastructure to the cloud with minimal disruption.</a:t>
            </a:r>
          </a:p>
          <a:p>
            <a:pPr algn="l">
              <a:lnSpc>
                <a:spcPts val="2775"/>
              </a:lnSpc>
            </a:pPr>
            <a:r>
              <a:rPr lang="en-US" sz="1802" b="1">
                <a:solidFill>
                  <a:srgbClr val="E43F58"/>
                </a:solidFill>
                <a:latin typeface="Telegraf Bold"/>
                <a:ea typeface="Telegraf Bold"/>
                <a:cs typeface="Telegraf Bold"/>
                <a:sym typeface="Telegraf Bold"/>
              </a:rPr>
              <a:t>Cloud Management: </a:t>
            </a:r>
            <a:r>
              <a:rPr lang="en-US" sz="1802">
                <a:solidFill>
                  <a:srgbClr val="FFFFFF"/>
                </a:solidFill>
                <a:latin typeface="Telegraf"/>
                <a:ea typeface="Telegraf"/>
                <a:cs typeface="Telegraf"/>
                <a:sym typeface="Telegraf"/>
              </a:rPr>
              <a:t>Comprehensive management services to ensure your cloud environment runs smoothly and efficiently.</a:t>
            </a:r>
          </a:p>
          <a:p>
            <a:pPr algn="l">
              <a:lnSpc>
                <a:spcPts val="2775"/>
              </a:lnSpc>
            </a:pPr>
            <a:r>
              <a:rPr lang="en-US" sz="1802" b="1">
                <a:solidFill>
                  <a:srgbClr val="E43F58"/>
                </a:solidFill>
                <a:latin typeface="Telegraf Bold"/>
                <a:ea typeface="Telegraf Bold"/>
                <a:cs typeface="Telegraf Bold"/>
                <a:sym typeface="Telegraf Bold"/>
              </a:rPr>
              <a:t>Cloud Security:</a:t>
            </a:r>
            <a:r>
              <a:rPr lang="en-US" sz="1802">
                <a:solidFill>
                  <a:srgbClr val="FFFFFF"/>
                </a:solidFill>
                <a:latin typeface="Telegraf"/>
                <a:ea typeface="Telegraf"/>
                <a:cs typeface="Telegraf"/>
                <a:sym typeface="Telegraf"/>
              </a:rPr>
              <a:t> Advanced security measures to protect your data and applications from threats.</a:t>
            </a:r>
          </a:p>
          <a:p>
            <a:pPr algn="l">
              <a:lnSpc>
                <a:spcPts val="2775"/>
              </a:lnSpc>
            </a:pPr>
            <a:r>
              <a:rPr lang="en-US" sz="1802" b="1">
                <a:solidFill>
                  <a:srgbClr val="E43F58"/>
                </a:solidFill>
                <a:latin typeface="Telegraf Bold"/>
                <a:ea typeface="Telegraf Bold"/>
                <a:cs typeface="Telegraf Bold"/>
                <a:sym typeface="Telegraf Bold"/>
              </a:rPr>
              <a:t>Hybrid Cloud Solutions: </a:t>
            </a:r>
            <a:r>
              <a:rPr lang="en-US" sz="1802">
                <a:solidFill>
                  <a:srgbClr val="FFFFFF"/>
                </a:solidFill>
                <a:latin typeface="Telegraf"/>
                <a:ea typeface="Telegraf"/>
                <a:cs typeface="Telegraf"/>
                <a:sym typeface="Telegraf"/>
              </a:rPr>
              <a:t>Combine the best of both worlds with our hybrid cloud offerings.</a:t>
            </a:r>
          </a:p>
          <a:p>
            <a:pPr algn="l">
              <a:lnSpc>
                <a:spcPts val="2775"/>
              </a:lnSpc>
            </a:pPr>
            <a:endParaRPr lang="en-US" sz="1802">
              <a:solidFill>
                <a:srgbClr val="FFFFFF"/>
              </a:solidFill>
              <a:latin typeface="Telegraf"/>
              <a:ea typeface="Telegraf"/>
              <a:cs typeface="Telegraf"/>
              <a:sym typeface="Telegraf"/>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367410">
            <a:off x="7130867" y="2418202"/>
            <a:ext cx="13900503" cy="4743547"/>
          </a:xfrm>
          <a:custGeom>
            <a:avLst/>
            <a:gdLst/>
            <a:ahLst/>
            <a:cxnLst/>
            <a:rect l="l" t="t" r="r" b="b"/>
            <a:pathLst>
              <a:path w="13900503" h="4743547">
                <a:moveTo>
                  <a:pt x="0" y="0"/>
                </a:moveTo>
                <a:lnTo>
                  <a:pt x="13900503" y="0"/>
                </a:lnTo>
                <a:lnTo>
                  <a:pt x="13900503" y="4743547"/>
                </a:lnTo>
                <a:lnTo>
                  <a:pt x="0" y="4743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1032589">
            <a:off x="16395610" y="-941264"/>
            <a:ext cx="4073243" cy="12384008"/>
            <a:chOff x="0" y="0"/>
            <a:chExt cx="1003303" cy="3050374"/>
          </a:xfrm>
        </p:grpSpPr>
        <p:sp>
          <p:nvSpPr>
            <p:cNvPr id="4" name="Freeform 4"/>
            <p:cNvSpPr/>
            <p:nvPr/>
          </p:nvSpPr>
          <p:spPr>
            <a:xfrm>
              <a:off x="0" y="0"/>
              <a:ext cx="1003303" cy="3050374"/>
            </a:xfrm>
            <a:custGeom>
              <a:avLst/>
              <a:gdLst/>
              <a:ahLst/>
              <a:cxnLst/>
              <a:rect l="l" t="t" r="r" b="b"/>
              <a:pathLst>
                <a:path w="1003303" h="3050374">
                  <a:moveTo>
                    <a:pt x="0" y="0"/>
                  </a:moveTo>
                  <a:lnTo>
                    <a:pt x="1003303" y="0"/>
                  </a:lnTo>
                  <a:lnTo>
                    <a:pt x="1003303" y="3050374"/>
                  </a:lnTo>
                  <a:lnTo>
                    <a:pt x="0" y="3050374"/>
                  </a:lnTo>
                  <a:close/>
                </a:path>
              </a:pathLst>
            </a:custGeom>
            <a:solidFill>
              <a:srgbClr val="123655"/>
            </a:solidFill>
          </p:spPr>
          <p:txBody>
            <a:bodyPr/>
            <a:lstStyle/>
            <a:p>
              <a:endParaRPr lang="en-US"/>
            </a:p>
          </p:txBody>
        </p:sp>
        <p:sp>
          <p:nvSpPr>
            <p:cNvPr id="5" name="TextBox 5"/>
            <p:cNvSpPr txBox="1"/>
            <p:nvPr/>
          </p:nvSpPr>
          <p:spPr>
            <a:xfrm>
              <a:off x="0" y="-38100"/>
              <a:ext cx="1003303" cy="308847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892990" y="1460345"/>
            <a:ext cx="7366310" cy="7366310"/>
            <a:chOff x="0" y="0"/>
            <a:chExt cx="812800" cy="812800"/>
          </a:xfrm>
        </p:grpSpPr>
        <p:sp>
          <p:nvSpPr>
            <p:cNvPr id="7" name="Freeform 7"/>
            <p:cNvSpPr/>
            <p:nvPr/>
          </p:nvSpPr>
          <p:spPr>
            <a:xfrm>
              <a:off x="23073" y="23073"/>
              <a:ext cx="766655" cy="766655"/>
            </a:xfrm>
            <a:custGeom>
              <a:avLst/>
              <a:gdLst/>
              <a:ahLst/>
              <a:cxnLst/>
              <a:rect l="l" t="t" r="r" b="b"/>
              <a:pathLst>
                <a:path w="766655" h="766655">
                  <a:moveTo>
                    <a:pt x="422715" y="16315"/>
                  </a:moveTo>
                  <a:lnTo>
                    <a:pt x="750339" y="343939"/>
                  </a:lnTo>
                  <a:cubicBezTo>
                    <a:pt x="760786" y="354386"/>
                    <a:pt x="766654" y="368554"/>
                    <a:pt x="766654" y="383327"/>
                  </a:cubicBezTo>
                  <a:cubicBezTo>
                    <a:pt x="766654" y="398100"/>
                    <a:pt x="760786" y="412268"/>
                    <a:pt x="750339" y="422715"/>
                  </a:cubicBezTo>
                  <a:lnTo>
                    <a:pt x="422715" y="750339"/>
                  </a:lnTo>
                  <a:cubicBezTo>
                    <a:pt x="412268" y="760786"/>
                    <a:pt x="398100" y="766654"/>
                    <a:pt x="383327" y="766654"/>
                  </a:cubicBezTo>
                  <a:cubicBezTo>
                    <a:pt x="368554" y="766654"/>
                    <a:pt x="354386" y="760786"/>
                    <a:pt x="343939" y="750339"/>
                  </a:cubicBezTo>
                  <a:lnTo>
                    <a:pt x="16315" y="422715"/>
                  </a:lnTo>
                  <a:cubicBezTo>
                    <a:pt x="5868" y="412268"/>
                    <a:pt x="0" y="398100"/>
                    <a:pt x="0" y="383327"/>
                  </a:cubicBezTo>
                  <a:cubicBezTo>
                    <a:pt x="0" y="368554"/>
                    <a:pt x="5868" y="354386"/>
                    <a:pt x="16315" y="343939"/>
                  </a:cubicBezTo>
                  <a:lnTo>
                    <a:pt x="343939" y="16315"/>
                  </a:lnTo>
                  <a:cubicBezTo>
                    <a:pt x="354386" y="5868"/>
                    <a:pt x="368554" y="0"/>
                    <a:pt x="383327" y="0"/>
                  </a:cubicBezTo>
                  <a:cubicBezTo>
                    <a:pt x="398100" y="0"/>
                    <a:pt x="412268" y="5868"/>
                    <a:pt x="422715" y="16315"/>
                  </a:cubicBezTo>
                  <a:close/>
                </a:path>
              </a:pathLst>
            </a:custGeom>
            <a:blipFill>
              <a:blip r:embed="rId4"/>
              <a:stretch>
                <a:fillRect/>
              </a:stretch>
            </a:blipFill>
            <a:ln w="190500" cap="rnd">
              <a:solidFill>
                <a:srgbClr val="FFFFFF"/>
              </a:solidFill>
              <a:prstDash val="solid"/>
              <a:round/>
            </a:ln>
          </p:spPr>
          <p:txBody>
            <a:bodyPr/>
            <a:lstStyle/>
            <a:p>
              <a:endParaRPr lang="en-US"/>
            </a:p>
          </p:txBody>
        </p:sp>
      </p:grpSp>
      <p:graphicFrame>
        <p:nvGraphicFramePr>
          <p:cNvPr id="8" name="Table 8"/>
          <p:cNvGraphicFramePr>
            <a:graphicFrameLocks noGrp="1"/>
          </p:cNvGraphicFramePr>
          <p:nvPr/>
        </p:nvGraphicFramePr>
        <p:xfrm>
          <a:off x="583040" y="3909669"/>
          <a:ext cx="7259944" cy="2682144"/>
        </p:xfrm>
        <a:graphic>
          <a:graphicData uri="http://schemas.openxmlformats.org/drawingml/2006/table">
            <a:tbl>
              <a:tblPr/>
              <a:tblGrid>
                <a:gridCol w="7259944">
                  <a:extLst>
                    <a:ext uri="{9D8B030D-6E8A-4147-A177-3AD203B41FA5}">
                      <a16:colId xmlns:a16="http://schemas.microsoft.com/office/drawing/2014/main" val="20000"/>
                    </a:ext>
                  </a:extLst>
                </a:gridCol>
              </a:tblGrid>
              <a:tr h="670536">
                <a:tc>
                  <a:txBody>
                    <a:bodyPr/>
                    <a:lstStyle/>
                    <a:p>
                      <a:pPr marL="582925" lvl="1" indent="-291463" algn="l">
                        <a:lnSpc>
                          <a:spcPts val="3779"/>
                        </a:lnSpc>
                        <a:buFont typeface="Arial"/>
                        <a:buChar char="•"/>
                        <a:defRPr/>
                      </a:pPr>
                      <a:r>
                        <a:rPr lang="en-US" sz="2699" b="1">
                          <a:solidFill>
                            <a:srgbClr val="000000"/>
                          </a:solidFill>
                          <a:latin typeface="Telegraf Bold"/>
                          <a:ea typeface="Telegraf Bold"/>
                          <a:cs typeface="Telegraf Bold"/>
                          <a:sym typeface="Telegraf Bold"/>
                        </a:rPr>
                        <a:t>Staffing Services</a:t>
                      </a:r>
                      <a:endParaRPr lang="en-US" sz="1100"/>
                    </a:p>
                  </a:txBody>
                  <a:tcPr marL="0" marR="0" marT="0" marB="0" anchor="ctr">
                    <a:lnL w="9525" cap="flat" cmpd="sng" algn="ctr">
                      <a:solidFill>
                        <a:srgbClr val="E43F58"/>
                      </a:solidFill>
                      <a:prstDash val="solid"/>
                      <a:round/>
                      <a:headEnd type="none" w="med" len="med"/>
                      <a:tailEnd type="none" w="med" len="med"/>
                    </a:lnL>
                    <a:lnR w="9525" cap="flat" cmpd="sng" algn="ctr">
                      <a:solidFill>
                        <a:srgbClr val="E43F58"/>
                      </a:solidFill>
                      <a:prstDash val="solid"/>
                      <a:round/>
                      <a:headEnd type="none" w="med" len="med"/>
                      <a:tailEnd type="none" w="med" len="med"/>
                    </a:lnR>
                    <a:lnT w="9525" cap="flat" cmpd="sng" algn="ctr">
                      <a:solidFill>
                        <a:srgbClr val="E43F58"/>
                      </a:solidFill>
                      <a:prstDash val="solid"/>
                      <a:round/>
                      <a:headEnd type="none" w="med" len="med"/>
                      <a:tailEnd type="none" w="med" len="med"/>
                    </a:lnT>
                    <a:lnB w="9525" cap="flat" cmpd="sng" algn="ctr">
                      <a:solidFill>
                        <a:srgbClr val="E43F58"/>
                      </a:solidFill>
                      <a:prstDash val="solid"/>
                      <a:round/>
                      <a:headEnd type="none" w="med" len="med"/>
                      <a:tailEnd type="none" w="med" len="med"/>
                    </a:lnB>
                  </a:tcPr>
                </a:tc>
                <a:extLst>
                  <a:ext uri="{0D108BD9-81ED-4DB2-BD59-A6C34878D82A}">
                    <a16:rowId xmlns:a16="http://schemas.microsoft.com/office/drawing/2014/main" val="10000"/>
                  </a:ext>
                </a:extLst>
              </a:tr>
              <a:tr h="670536">
                <a:tc>
                  <a:txBody>
                    <a:bodyPr/>
                    <a:lstStyle/>
                    <a:p>
                      <a:pPr marL="582925" lvl="1" indent="-291463" algn="l">
                        <a:lnSpc>
                          <a:spcPts val="3779"/>
                        </a:lnSpc>
                        <a:buFont typeface="Arial"/>
                        <a:buChar char="•"/>
                        <a:defRPr/>
                      </a:pPr>
                      <a:r>
                        <a:rPr lang="en-US" sz="2699" b="1">
                          <a:solidFill>
                            <a:srgbClr val="000000"/>
                          </a:solidFill>
                          <a:latin typeface="Telegraf Bold"/>
                          <a:ea typeface="Telegraf Bold"/>
                          <a:cs typeface="Telegraf Bold"/>
                          <a:sym typeface="Telegraf Bold"/>
                        </a:rPr>
                        <a:t>Project Services</a:t>
                      </a:r>
                      <a:endParaRPr lang="en-US" sz="1100"/>
                    </a:p>
                  </a:txBody>
                  <a:tcPr marL="0" marR="0" marT="0" marB="0" anchor="ctr">
                    <a:lnL w="9525" cap="flat" cmpd="sng" algn="ctr">
                      <a:solidFill>
                        <a:srgbClr val="E43F58"/>
                      </a:solidFill>
                      <a:prstDash val="solid"/>
                      <a:round/>
                      <a:headEnd type="none" w="med" len="med"/>
                      <a:tailEnd type="none" w="med" len="med"/>
                    </a:lnL>
                    <a:lnR w="9525" cap="flat" cmpd="sng" algn="ctr">
                      <a:solidFill>
                        <a:srgbClr val="E43F58"/>
                      </a:solidFill>
                      <a:prstDash val="solid"/>
                      <a:round/>
                      <a:headEnd type="none" w="med" len="med"/>
                      <a:tailEnd type="none" w="med" len="med"/>
                    </a:lnR>
                    <a:lnT w="9525" cap="flat" cmpd="sng" algn="ctr">
                      <a:solidFill>
                        <a:srgbClr val="E43F58"/>
                      </a:solidFill>
                      <a:prstDash val="solid"/>
                      <a:round/>
                      <a:headEnd type="none" w="med" len="med"/>
                      <a:tailEnd type="none" w="med" len="med"/>
                    </a:lnT>
                    <a:lnB w="9525" cap="flat" cmpd="sng" algn="ctr">
                      <a:solidFill>
                        <a:srgbClr val="E43F58"/>
                      </a:solidFill>
                      <a:prstDash val="solid"/>
                      <a:round/>
                      <a:headEnd type="none" w="med" len="med"/>
                      <a:tailEnd type="none" w="med" len="med"/>
                    </a:lnB>
                  </a:tcPr>
                </a:tc>
                <a:extLst>
                  <a:ext uri="{0D108BD9-81ED-4DB2-BD59-A6C34878D82A}">
                    <a16:rowId xmlns:a16="http://schemas.microsoft.com/office/drawing/2014/main" val="10001"/>
                  </a:ext>
                </a:extLst>
              </a:tr>
              <a:tr h="670536">
                <a:tc>
                  <a:txBody>
                    <a:bodyPr/>
                    <a:lstStyle/>
                    <a:p>
                      <a:pPr marL="582925" lvl="1" indent="-291463" algn="l">
                        <a:lnSpc>
                          <a:spcPts val="3779"/>
                        </a:lnSpc>
                        <a:buFont typeface="Arial"/>
                        <a:buChar char="•"/>
                        <a:defRPr/>
                      </a:pPr>
                      <a:r>
                        <a:rPr lang="en-US" sz="2699" b="1">
                          <a:solidFill>
                            <a:srgbClr val="000000"/>
                          </a:solidFill>
                          <a:latin typeface="Telegraf Bold"/>
                          <a:ea typeface="Telegraf Bold"/>
                          <a:cs typeface="Telegraf Bold"/>
                          <a:sym typeface="Telegraf Bold"/>
                        </a:rPr>
                        <a:t>Managed Services </a:t>
                      </a:r>
                      <a:endParaRPr lang="en-US" sz="1100"/>
                    </a:p>
                  </a:txBody>
                  <a:tcPr marL="0" marR="0" marT="0" marB="0" anchor="ctr">
                    <a:lnL w="9525" cap="flat" cmpd="sng" algn="ctr">
                      <a:solidFill>
                        <a:srgbClr val="E43F58"/>
                      </a:solidFill>
                      <a:prstDash val="solid"/>
                      <a:round/>
                      <a:headEnd type="none" w="med" len="med"/>
                      <a:tailEnd type="none" w="med" len="med"/>
                    </a:lnL>
                    <a:lnR w="9525" cap="flat" cmpd="sng" algn="ctr">
                      <a:solidFill>
                        <a:srgbClr val="E43F58"/>
                      </a:solidFill>
                      <a:prstDash val="solid"/>
                      <a:round/>
                      <a:headEnd type="none" w="med" len="med"/>
                      <a:tailEnd type="none" w="med" len="med"/>
                    </a:lnR>
                    <a:lnT w="9525" cap="flat" cmpd="sng" algn="ctr">
                      <a:solidFill>
                        <a:srgbClr val="E43F58"/>
                      </a:solidFill>
                      <a:prstDash val="solid"/>
                      <a:round/>
                      <a:headEnd type="none" w="med" len="med"/>
                      <a:tailEnd type="none" w="med" len="med"/>
                    </a:lnT>
                    <a:lnB w="9525" cap="flat" cmpd="sng" algn="ctr">
                      <a:solidFill>
                        <a:srgbClr val="E43F58"/>
                      </a:solidFill>
                      <a:prstDash val="solid"/>
                      <a:round/>
                      <a:headEnd type="none" w="med" len="med"/>
                      <a:tailEnd type="none" w="med" len="med"/>
                    </a:lnB>
                  </a:tcPr>
                </a:tc>
                <a:extLst>
                  <a:ext uri="{0D108BD9-81ED-4DB2-BD59-A6C34878D82A}">
                    <a16:rowId xmlns:a16="http://schemas.microsoft.com/office/drawing/2014/main" val="10002"/>
                  </a:ext>
                </a:extLst>
              </a:tr>
              <a:tr h="670536">
                <a:tc>
                  <a:txBody>
                    <a:bodyPr/>
                    <a:lstStyle/>
                    <a:p>
                      <a:pPr marL="582925" lvl="1" indent="-291463" algn="l">
                        <a:lnSpc>
                          <a:spcPts val="3779"/>
                        </a:lnSpc>
                        <a:buFont typeface="Arial"/>
                        <a:buChar char="•"/>
                        <a:defRPr/>
                      </a:pPr>
                      <a:r>
                        <a:rPr lang="en-US" sz="2699" b="1">
                          <a:solidFill>
                            <a:srgbClr val="000000"/>
                          </a:solidFill>
                          <a:latin typeface="Telegraf Bold"/>
                          <a:ea typeface="Telegraf Bold"/>
                          <a:cs typeface="Telegraf Bold"/>
                          <a:sym typeface="Telegraf Bold"/>
                        </a:rPr>
                        <a:t>Consulting Services</a:t>
                      </a:r>
                      <a:endParaRPr lang="en-US" sz="1100"/>
                    </a:p>
                  </a:txBody>
                  <a:tcPr marL="0" marR="0" marT="0" marB="0" anchor="ctr">
                    <a:lnL w="9525" cap="flat" cmpd="sng" algn="ctr">
                      <a:solidFill>
                        <a:srgbClr val="E43F58"/>
                      </a:solidFill>
                      <a:prstDash val="solid"/>
                      <a:round/>
                      <a:headEnd type="none" w="med" len="med"/>
                      <a:tailEnd type="none" w="med" len="med"/>
                    </a:lnL>
                    <a:lnR w="9525" cap="flat" cmpd="sng" algn="ctr">
                      <a:solidFill>
                        <a:srgbClr val="E43F58"/>
                      </a:solidFill>
                      <a:prstDash val="solid"/>
                      <a:round/>
                      <a:headEnd type="none" w="med" len="med"/>
                      <a:tailEnd type="none" w="med" len="med"/>
                    </a:lnR>
                    <a:lnT w="9525" cap="flat" cmpd="sng" algn="ctr">
                      <a:solidFill>
                        <a:srgbClr val="E43F58"/>
                      </a:solidFill>
                      <a:prstDash val="solid"/>
                      <a:round/>
                      <a:headEnd type="none" w="med" len="med"/>
                      <a:tailEnd type="none" w="med" len="med"/>
                    </a:lnT>
                    <a:lnB w="9525" cap="flat" cmpd="sng" algn="ctr">
                      <a:solidFill>
                        <a:srgbClr val="E43F58"/>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TextBox 9"/>
          <p:cNvSpPr txBox="1"/>
          <p:nvPr/>
        </p:nvSpPr>
        <p:spPr>
          <a:xfrm>
            <a:off x="583040" y="1019175"/>
            <a:ext cx="9927151" cy="2566358"/>
          </a:xfrm>
          <a:prstGeom prst="rect">
            <a:avLst/>
          </a:prstGeom>
        </p:spPr>
        <p:txBody>
          <a:bodyPr lIns="0" tIns="0" rIns="0" bIns="0" rtlCol="0" anchor="t">
            <a:spAutoFit/>
          </a:bodyPr>
          <a:lstStyle/>
          <a:p>
            <a:pPr algn="l">
              <a:lnSpc>
                <a:spcPts val="6698"/>
              </a:lnSpc>
            </a:pPr>
            <a:r>
              <a:rPr lang="en-US" sz="5581" b="1">
                <a:solidFill>
                  <a:srgbClr val="E43F58"/>
                </a:solidFill>
                <a:latin typeface="Bebas Neue Bold"/>
                <a:ea typeface="Bebas Neue Bold"/>
                <a:cs typeface="Bebas Neue Bold"/>
                <a:sym typeface="Bebas Neue Bold"/>
              </a:rPr>
              <a:t>NOS Technical Services delivers key resources to help solve your IT staffing needs though our…</a:t>
            </a:r>
          </a:p>
        </p:txBody>
      </p:sp>
      <p:sp>
        <p:nvSpPr>
          <p:cNvPr id="10" name="TextBox 10"/>
          <p:cNvSpPr txBox="1"/>
          <p:nvPr/>
        </p:nvSpPr>
        <p:spPr>
          <a:xfrm>
            <a:off x="583040" y="6820411"/>
            <a:ext cx="7810226" cy="2041087"/>
          </a:xfrm>
          <a:prstGeom prst="rect">
            <a:avLst/>
          </a:prstGeom>
        </p:spPr>
        <p:txBody>
          <a:bodyPr lIns="0" tIns="0" rIns="0" bIns="0" rtlCol="0" anchor="t">
            <a:spAutoFit/>
          </a:bodyPr>
          <a:lstStyle/>
          <a:p>
            <a:pPr marL="0" lvl="0" indent="0" algn="l">
              <a:lnSpc>
                <a:spcPts val="4049"/>
              </a:lnSpc>
              <a:spcBef>
                <a:spcPct val="0"/>
              </a:spcBef>
            </a:pPr>
            <a:r>
              <a:rPr lang="en-US" sz="2892" u="none" strike="noStrike">
                <a:solidFill>
                  <a:srgbClr val="000000"/>
                </a:solidFill>
                <a:latin typeface="Telegraf"/>
                <a:ea typeface="Telegraf"/>
                <a:cs typeface="Telegraf"/>
                <a:sym typeface="Telegraf"/>
              </a:rPr>
              <a:t>Whether you are looking for a resources to provide expertise in technology, functional analysis, cyber security or technical support NOS Technical Services is here help.</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1570" y="4940199"/>
            <a:ext cx="23911140" cy="5520150"/>
            <a:chOff x="0" y="0"/>
            <a:chExt cx="6297584" cy="1453867"/>
          </a:xfrm>
        </p:grpSpPr>
        <p:sp>
          <p:nvSpPr>
            <p:cNvPr id="3" name="Freeform 3"/>
            <p:cNvSpPr/>
            <p:nvPr/>
          </p:nvSpPr>
          <p:spPr>
            <a:xfrm>
              <a:off x="0" y="0"/>
              <a:ext cx="6297584" cy="1453867"/>
            </a:xfrm>
            <a:custGeom>
              <a:avLst/>
              <a:gdLst/>
              <a:ahLst/>
              <a:cxnLst/>
              <a:rect l="l" t="t" r="r" b="b"/>
              <a:pathLst>
                <a:path w="6297584" h="1453867">
                  <a:moveTo>
                    <a:pt x="0" y="0"/>
                  </a:moveTo>
                  <a:lnTo>
                    <a:pt x="6297584" y="0"/>
                  </a:lnTo>
                  <a:lnTo>
                    <a:pt x="6297584" y="1453867"/>
                  </a:lnTo>
                  <a:lnTo>
                    <a:pt x="0" y="1453867"/>
                  </a:lnTo>
                  <a:close/>
                </a:path>
              </a:pathLst>
            </a:custGeom>
            <a:solidFill>
              <a:srgbClr val="123655"/>
            </a:solidFill>
          </p:spPr>
          <p:txBody>
            <a:bodyPr/>
            <a:lstStyle/>
            <a:p>
              <a:endParaRPr lang="en-US"/>
            </a:p>
          </p:txBody>
        </p:sp>
        <p:sp>
          <p:nvSpPr>
            <p:cNvPr id="4" name="TextBox 4"/>
            <p:cNvSpPr txBox="1"/>
            <p:nvPr/>
          </p:nvSpPr>
          <p:spPr>
            <a:xfrm>
              <a:off x="0" y="-38100"/>
              <a:ext cx="6297584" cy="149196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360000" y="3650924"/>
            <a:ext cx="2560461" cy="2560461"/>
            <a:chOff x="0" y="0"/>
            <a:chExt cx="812800" cy="812800"/>
          </a:xfrm>
        </p:grpSpPr>
        <p:sp>
          <p:nvSpPr>
            <p:cNvPr id="6" name="Freeform 6"/>
            <p:cNvSpPr/>
            <p:nvPr/>
          </p:nvSpPr>
          <p:spPr>
            <a:xfrm>
              <a:off x="33816" y="33816"/>
              <a:ext cx="745169" cy="745169"/>
            </a:xfrm>
            <a:custGeom>
              <a:avLst/>
              <a:gdLst/>
              <a:ahLst/>
              <a:cxnLst/>
              <a:rect l="l" t="t" r="r" b="b"/>
              <a:pathLst>
                <a:path w="745169" h="745169">
                  <a:moveTo>
                    <a:pt x="430311" y="23911"/>
                  </a:moveTo>
                  <a:lnTo>
                    <a:pt x="721257" y="314857"/>
                  </a:lnTo>
                  <a:cubicBezTo>
                    <a:pt x="736567" y="330167"/>
                    <a:pt x="745168" y="350932"/>
                    <a:pt x="745168" y="372584"/>
                  </a:cubicBezTo>
                  <a:cubicBezTo>
                    <a:pt x="745168" y="394236"/>
                    <a:pt x="736567" y="415001"/>
                    <a:pt x="721257" y="430311"/>
                  </a:cubicBezTo>
                  <a:lnTo>
                    <a:pt x="430311" y="721257"/>
                  </a:lnTo>
                  <a:cubicBezTo>
                    <a:pt x="415001" y="736567"/>
                    <a:pt x="394236" y="745168"/>
                    <a:pt x="372584" y="745168"/>
                  </a:cubicBezTo>
                  <a:cubicBezTo>
                    <a:pt x="350932" y="745168"/>
                    <a:pt x="330167" y="736567"/>
                    <a:pt x="314857" y="721257"/>
                  </a:cubicBezTo>
                  <a:lnTo>
                    <a:pt x="23911" y="430311"/>
                  </a:lnTo>
                  <a:cubicBezTo>
                    <a:pt x="8601" y="415001"/>
                    <a:pt x="0" y="394236"/>
                    <a:pt x="0" y="372584"/>
                  </a:cubicBezTo>
                  <a:cubicBezTo>
                    <a:pt x="0" y="350932"/>
                    <a:pt x="8601" y="330167"/>
                    <a:pt x="23911" y="314857"/>
                  </a:cubicBezTo>
                  <a:lnTo>
                    <a:pt x="314857" y="23911"/>
                  </a:lnTo>
                  <a:cubicBezTo>
                    <a:pt x="330167" y="8601"/>
                    <a:pt x="350932" y="0"/>
                    <a:pt x="372584" y="0"/>
                  </a:cubicBezTo>
                  <a:cubicBezTo>
                    <a:pt x="394236" y="0"/>
                    <a:pt x="415001" y="8601"/>
                    <a:pt x="430311" y="23911"/>
                  </a:cubicBezTo>
                  <a:close/>
                </a:path>
              </a:pathLst>
            </a:custGeom>
            <a:solidFill>
              <a:srgbClr val="115BAF"/>
            </a:solidFill>
          </p:spPr>
          <p:txBody>
            <a:bodyPr/>
            <a:lstStyle/>
            <a:p>
              <a:endParaRPr lang="en-US"/>
            </a:p>
          </p:txBody>
        </p:sp>
        <p:sp>
          <p:nvSpPr>
            <p:cNvPr id="7" name="TextBox 7"/>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951853" y="3650924"/>
            <a:ext cx="2560461" cy="2560461"/>
            <a:chOff x="0" y="0"/>
            <a:chExt cx="812800" cy="812800"/>
          </a:xfrm>
        </p:grpSpPr>
        <p:sp>
          <p:nvSpPr>
            <p:cNvPr id="9" name="Freeform 9"/>
            <p:cNvSpPr/>
            <p:nvPr/>
          </p:nvSpPr>
          <p:spPr>
            <a:xfrm>
              <a:off x="33816" y="33816"/>
              <a:ext cx="745169" cy="745169"/>
            </a:xfrm>
            <a:custGeom>
              <a:avLst/>
              <a:gdLst/>
              <a:ahLst/>
              <a:cxnLst/>
              <a:rect l="l" t="t" r="r" b="b"/>
              <a:pathLst>
                <a:path w="745169" h="745169">
                  <a:moveTo>
                    <a:pt x="430311" y="23911"/>
                  </a:moveTo>
                  <a:lnTo>
                    <a:pt x="721257" y="314857"/>
                  </a:lnTo>
                  <a:cubicBezTo>
                    <a:pt x="736567" y="330167"/>
                    <a:pt x="745168" y="350932"/>
                    <a:pt x="745168" y="372584"/>
                  </a:cubicBezTo>
                  <a:cubicBezTo>
                    <a:pt x="745168" y="394236"/>
                    <a:pt x="736567" y="415001"/>
                    <a:pt x="721257" y="430311"/>
                  </a:cubicBezTo>
                  <a:lnTo>
                    <a:pt x="430311" y="721257"/>
                  </a:lnTo>
                  <a:cubicBezTo>
                    <a:pt x="415001" y="736567"/>
                    <a:pt x="394236" y="745168"/>
                    <a:pt x="372584" y="745168"/>
                  </a:cubicBezTo>
                  <a:cubicBezTo>
                    <a:pt x="350932" y="745168"/>
                    <a:pt x="330167" y="736567"/>
                    <a:pt x="314857" y="721257"/>
                  </a:cubicBezTo>
                  <a:lnTo>
                    <a:pt x="23911" y="430311"/>
                  </a:lnTo>
                  <a:cubicBezTo>
                    <a:pt x="8601" y="415001"/>
                    <a:pt x="0" y="394236"/>
                    <a:pt x="0" y="372584"/>
                  </a:cubicBezTo>
                  <a:cubicBezTo>
                    <a:pt x="0" y="350932"/>
                    <a:pt x="8601" y="330167"/>
                    <a:pt x="23911" y="314857"/>
                  </a:cubicBezTo>
                  <a:lnTo>
                    <a:pt x="314857" y="23911"/>
                  </a:lnTo>
                  <a:cubicBezTo>
                    <a:pt x="330167" y="8601"/>
                    <a:pt x="350932" y="0"/>
                    <a:pt x="372584" y="0"/>
                  </a:cubicBezTo>
                  <a:cubicBezTo>
                    <a:pt x="394236" y="0"/>
                    <a:pt x="415001" y="8601"/>
                    <a:pt x="430311" y="23911"/>
                  </a:cubicBezTo>
                  <a:close/>
                </a:path>
              </a:pathLst>
            </a:custGeom>
            <a:solidFill>
              <a:srgbClr val="115BAF"/>
            </a:solidFill>
          </p:spPr>
          <p:txBody>
            <a:bodyPr/>
            <a:lstStyle/>
            <a:p>
              <a:endParaRPr lang="en-US"/>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9587106" y="3650924"/>
            <a:ext cx="2560461" cy="2560461"/>
            <a:chOff x="0" y="0"/>
            <a:chExt cx="812800" cy="812800"/>
          </a:xfrm>
        </p:grpSpPr>
        <p:sp>
          <p:nvSpPr>
            <p:cNvPr id="12" name="Freeform 12"/>
            <p:cNvSpPr/>
            <p:nvPr/>
          </p:nvSpPr>
          <p:spPr>
            <a:xfrm>
              <a:off x="33816" y="33816"/>
              <a:ext cx="745169" cy="745169"/>
            </a:xfrm>
            <a:custGeom>
              <a:avLst/>
              <a:gdLst/>
              <a:ahLst/>
              <a:cxnLst/>
              <a:rect l="l" t="t" r="r" b="b"/>
              <a:pathLst>
                <a:path w="745169" h="745169">
                  <a:moveTo>
                    <a:pt x="430311" y="23911"/>
                  </a:moveTo>
                  <a:lnTo>
                    <a:pt x="721257" y="314857"/>
                  </a:lnTo>
                  <a:cubicBezTo>
                    <a:pt x="736567" y="330167"/>
                    <a:pt x="745168" y="350932"/>
                    <a:pt x="745168" y="372584"/>
                  </a:cubicBezTo>
                  <a:cubicBezTo>
                    <a:pt x="745168" y="394236"/>
                    <a:pt x="736567" y="415001"/>
                    <a:pt x="721257" y="430311"/>
                  </a:cubicBezTo>
                  <a:lnTo>
                    <a:pt x="430311" y="721257"/>
                  </a:lnTo>
                  <a:cubicBezTo>
                    <a:pt x="415001" y="736567"/>
                    <a:pt x="394236" y="745168"/>
                    <a:pt x="372584" y="745168"/>
                  </a:cubicBezTo>
                  <a:cubicBezTo>
                    <a:pt x="350932" y="745168"/>
                    <a:pt x="330167" y="736567"/>
                    <a:pt x="314857" y="721257"/>
                  </a:cubicBezTo>
                  <a:lnTo>
                    <a:pt x="23911" y="430311"/>
                  </a:lnTo>
                  <a:cubicBezTo>
                    <a:pt x="8601" y="415001"/>
                    <a:pt x="0" y="394236"/>
                    <a:pt x="0" y="372584"/>
                  </a:cubicBezTo>
                  <a:cubicBezTo>
                    <a:pt x="0" y="350932"/>
                    <a:pt x="8601" y="330167"/>
                    <a:pt x="23911" y="314857"/>
                  </a:cubicBezTo>
                  <a:lnTo>
                    <a:pt x="314857" y="23911"/>
                  </a:lnTo>
                  <a:cubicBezTo>
                    <a:pt x="330167" y="8601"/>
                    <a:pt x="350932" y="0"/>
                    <a:pt x="372584" y="0"/>
                  </a:cubicBezTo>
                  <a:cubicBezTo>
                    <a:pt x="394236" y="0"/>
                    <a:pt x="415001" y="8601"/>
                    <a:pt x="430311" y="23911"/>
                  </a:cubicBezTo>
                  <a:close/>
                </a:path>
              </a:pathLst>
            </a:custGeom>
            <a:solidFill>
              <a:srgbClr val="115BAF"/>
            </a:solidFill>
          </p:spPr>
          <p:txBody>
            <a:bodyPr/>
            <a:lstStyle/>
            <a:p>
              <a:endParaRPr lang="en-US"/>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222359" y="3650924"/>
            <a:ext cx="2560461" cy="2560461"/>
            <a:chOff x="0" y="0"/>
            <a:chExt cx="812800" cy="812800"/>
          </a:xfrm>
        </p:grpSpPr>
        <p:sp>
          <p:nvSpPr>
            <p:cNvPr id="15" name="Freeform 15"/>
            <p:cNvSpPr/>
            <p:nvPr/>
          </p:nvSpPr>
          <p:spPr>
            <a:xfrm>
              <a:off x="33816" y="33816"/>
              <a:ext cx="745169" cy="745169"/>
            </a:xfrm>
            <a:custGeom>
              <a:avLst/>
              <a:gdLst/>
              <a:ahLst/>
              <a:cxnLst/>
              <a:rect l="l" t="t" r="r" b="b"/>
              <a:pathLst>
                <a:path w="745169" h="745169">
                  <a:moveTo>
                    <a:pt x="430311" y="23911"/>
                  </a:moveTo>
                  <a:lnTo>
                    <a:pt x="721257" y="314857"/>
                  </a:lnTo>
                  <a:cubicBezTo>
                    <a:pt x="736567" y="330167"/>
                    <a:pt x="745168" y="350932"/>
                    <a:pt x="745168" y="372584"/>
                  </a:cubicBezTo>
                  <a:cubicBezTo>
                    <a:pt x="745168" y="394236"/>
                    <a:pt x="736567" y="415001"/>
                    <a:pt x="721257" y="430311"/>
                  </a:cubicBezTo>
                  <a:lnTo>
                    <a:pt x="430311" y="721257"/>
                  </a:lnTo>
                  <a:cubicBezTo>
                    <a:pt x="415001" y="736567"/>
                    <a:pt x="394236" y="745168"/>
                    <a:pt x="372584" y="745168"/>
                  </a:cubicBezTo>
                  <a:cubicBezTo>
                    <a:pt x="350932" y="745168"/>
                    <a:pt x="330167" y="736567"/>
                    <a:pt x="314857" y="721257"/>
                  </a:cubicBezTo>
                  <a:lnTo>
                    <a:pt x="23911" y="430311"/>
                  </a:lnTo>
                  <a:cubicBezTo>
                    <a:pt x="8601" y="415001"/>
                    <a:pt x="0" y="394236"/>
                    <a:pt x="0" y="372584"/>
                  </a:cubicBezTo>
                  <a:cubicBezTo>
                    <a:pt x="0" y="350932"/>
                    <a:pt x="8601" y="330167"/>
                    <a:pt x="23911" y="314857"/>
                  </a:cubicBezTo>
                  <a:lnTo>
                    <a:pt x="314857" y="23911"/>
                  </a:lnTo>
                  <a:cubicBezTo>
                    <a:pt x="330167" y="8601"/>
                    <a:pt x="350932" y="0"/>
                    <a:pt x="372584" y="0"/>
                  </a:cubicBezTo>
                  <a:cubicBezTo>
                    <a:pt x="394236" y="0"/>
                    <a:pt x="415001" y="8601"/>
                    <a:pt x="430311" y="23911"/>
                  </a:cubicBezTo>
                  <a:close/>
                </a:path>
              </a:pathLst>
            </a:custGeom>
            <a:solidFill>
              <a:srgbClr val="115BAF"/>
            </a:solidFill>
          </p:spPr>
          <p:txBody>
            <a:bodyPr/>
            <a:lstStyle/>
            <a:p>
              <a:endParaRPr lang="en-US"/>
            </a:p>
          </p:txBody>
        </p:sp>
        <p:sp>
          <p:nvSpPr>
            <p:cNvPr id="16" name="TextBox 16"/>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3021600" y="4321569"/>
            <a:ext cx="1237261" cy="1237261"/>
          </a:xfrm>
          <a:custGeom>
            <a:avLst/>
            <a:gdLst/>
            <a:ahLst/>
            <a:cxnLst/>
            <a:rect l="l" t="t" r="r" b="b"/>
            <a:pathLst>
              <a:path w="1237261" h="1237261">
                <a:moveTo>
                  <a:pt x="0" y="0"/>
                </a:moveTo>
                <a:lnTo>
                  <a:pt x="1237261" y="0"/>
                </a:lnTo>
                <a:lnTo>
                  <a:pt x="1237261" y="1237260"/>
                </a:lnTo>
                <a:lnTo>
                  <a:pt x="0" y="1237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a:off x="6688463" y="4396579"/>
            <a:ext cx="1087241" cy="1087241"/>
          </a:xfrm>
          <a:custGeom>
            <a:avLst/>
            <a:gdLst/>
            <a:ahLst/>
            <a:cxnLst/>
            <a:rect l="l" t="t" r="r" b="b"/>
            <a:pathLst>
              <a:path w="1087241" h="1087241">
                <a:moveTo>
                  <a:pt x="0" y="0"/>
                </a:moveTo>
                <a:lnTo>
                  <a:pt x="1087241" y="0"/>
                </a:lnTo>
                <a:lnTo>
                  <a:pt x="1087241" y="1087240"/>
                </a:lnTo>
                <a:lnTo>
                  <a:pt x="0" y="10872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10318256" y="4321569"/>
            <a:ext cx="1098160" cy="1110655"/>
          </a:xfrm>
          <a:custGeom>
            <a:avLst/>
            <a:gdLst/>
            <a:ahLst/>
            <a:cxnLst/>
            <a:rect l="l" t="t" r="r" b="b"/>
            <a:pathLst>
              <a:path w="1098160" h="1110655">
                <a:moveTo>
                  <a:pt x="0" y="0"/>
                </a:moveTo>
                <a:lnTo>
                  <a:pt x="1098161" y="0"/>
                </a:lnTo>
                <a:lnTo>
                  <a:pt x="1098161" y="1110655"/>
                </a:lnTo>
                <a:lnTo>
                  <a:pt x="0" y="1110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13942500" y="4363640"/>
            <a:ext cx="1120179" cy="1120179"/>
          </a:xfrm>
          <a:custGeom>
            <a:avLst/>
            <a:gdLst/>
            <a:ahLst/>
            <a:cxnLst/>
            <a:rect l="l" t="t" r="r" b="b"/>
            <a:pathLst>
              <a:path w="1120179" h="1120179">
                <a:moveTo>
                  <a:pt x="0" y="0"/>
                </a:moveTo>
                <a:lnTo>
                  <a:pt x="1120179" y="0"/>
                </a:lnTo>
                <a:lnTo>
                  <a:pt x="1120179" y="1120179"/>
                </a:lnTo>
                <a:lnTo>
                  <a:pt x="0" y="11201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TextBox 21"/>
          <p:cNvSpPr txBox="1"/>
          <p:nvPr/>
        </p:nvSpPr>
        <p:spPr>
          <a:xfrm>
            <a:off x="2683701" y="1019175"/>
            <a:ext cx="12920597" cy="863600"/>
          </a:xfrm>
          <a:prstGeom prst="rect">
            <a:avLst/>
          </a:prstGeom>
        </p:spPr>
        <p:txBody>
          <a:bodyPr lIns="0" tIns="0" rIns="0" bIns="0" rtlCol="0" anchor="t">
            <a:spAutoFit/>
          </a:bodyPr>
          <a:lstStyle/>
          <a:p>
            <a:pPr marL="0" lvl="0" indent="0" algn="ctr">
              <a:lnSpc>
                <a:spcPts val="6698"/>
              </a:lnSpc>
              <a:spcBef>
                <a:spcPct val="0"/>
              </a:spcBef>
            </a:pPr>
            <a:r>
              <a:rPr lang="en-US" sz="5581" b="1" u="none" strike="noStrike">
                <a:solidFill>
                  <a:srgbClr val="E43F58"/>
                </a:solidFill>
                <a:latin typeface="Bebas Neue Bold"/>
                <a:ea typeface="Bebas Neue Bold"/>
                <a:cs typeface="Bebas Neue Bold"/>
                <a:sym typeface="Bebas Neue Bold"/>
              </a:rPr>
              <a:t>Staffing Services</a:t>
            </a:r>
          </a:p>
        </p:txBody>
      </p:sp>
      <p:sp>
        <p:nvSpPr>
          <p:cNvPr id="22" name="TextBox 22"/>
          <p:cNvSpPr txBox="1"/>
          <p:nvPr/>
        </p:nvSpPr>
        <p:spPr>
          <a:xfrm>
            <a:off x="1592653" y="2260073"/>
            <a:ext cx="15102694" cy="1390852"/>
          </a:xfrm>
          <a:prstGeom prst="rect">
            <a:avLst/>
          </a:prstGeom>
        </p:spPr>
        <p:txBody>
          <a:bodyPr lIns="0" tIns="0" rIns="0" bIns="0" rtlCol="0" anchor="t">
            <a:spAutoFit/>
          </a:bodyPr>
          <a:lstStyle/>
          <a:p>
            <a:pPr algn="ctr">
              <a:lnSpc>
                <a:spcPts val="3663"/>
              </a:lnSpc>
              <a:spcBef>
                <a:spcPct val="0"/>
              </a:spcBef>
            </a:pPr>
            <a:r>
              <a:rPr lang="en-US" sz="2617">
                <a:solidFill>
                  <a:srgbClr val="000000"/>
                </a:solidFill>
                <a:latin typeface="Telegraf"/>
                <a:ea typeface="Telegraf"/>
                <a:cs typeface="Telegraf"/>
                <a:sym typeface="Telegraf"/>
              </a:rPr>
              <a:t>We understand that the right talent can make all the difference. Our comprehensive staffing solutions are designed to connect you with top-tier professionals who align perfectly with your business needs.</a:t>
            </a:r>
          </a:p>
        </p:txBody>
      </p:sp>
      <p:sp>
        <p:nvSpPr>
          <p:cNvPr id="23" name="TextBox 23"/>
          <p:cNvSpPr txBox="1"/>
          <p:nvPr/>
        </p:nvSpPr>
        <p:spPr>
          <a:xfrm>
            <a:off x="2210284" y="6792411"/>
            <a:ext cx="3100140" cy="1397219"/>
          </a:xfrm>
          <a:prstGeom prst="rect">
            <a:avLst/>
          </a:prstGeom>
        </p:spPr>
        <p:txBody>
          <a:bodyPr lIns="0" tIns="0" rIns="0" bIns="0" rtlCol="0" anchor="t">
            <a:spAutoFit/>
          </a:bodyPr>
          <a:lstStyle/>
          <a:p>
            <a:pPr algn="ctr">
              <a:lnSpc>
                <a:spcPts val="2227"/>
              </a:lnSpc>
              <a:spcBef>
                <a:spcPct val="0"/>
              </a:spcBef>
            </a:pPr>
            <a:r>
              <a:rPr lang="en-US" sz="1591">
                <a:solidFill>
                  <a:srgbClr val="FFFFFF"/>
                </a:solidFill>
                <a:latin typeface="Telegraf"/>
                <a:ea typeface="Telegraf"/>
                <a:cs typeface="Telegraf"/>
                <a:sym typeface="Telegraf"/>
              </a:rPr>
              <a:t>We use advanced algorithms and personalized assessments to find candidates who are the best fit for your company culture and job requirements.</a:t>
            </a:r>
          </a:p>
        </p:txBody>
      </p:sp>
      <p:sp>
        <p:nvSpPr>
          <p:cNvPr id="24" name="TextBox 24"/>
          <p:cNvSpPr txBox="1"/>
          <p:nvPr/>
        </p:nvSpPr>
        <p:spPr>
          <a:xfrm>
            <a:off x="5546416" y="6792411"/>
            <a:ext cx="3167042" cy="1397219"/>
          </a:xfrm>
          <a:prstGeom prst="rect">
            <a:avLst/>
          </a:prstGeom>
        </p:spPr>
        <p:txBody>
          <a:bodyPr lIns="0" tIns="0" rIns="0" bIns="0" rtlCol="0" anchor="t">
            <a:spAutoFit/>
          </a:bodyPr>
          <a:lstStyle/>
          <a:p>
            <a:pPr algn="ctr">
              <a:lnSpc>
                <a:spcPts val="2227"/>
              </a:lnSpc>
              <a:spcBef>
                <a:spcPct val="0"/>
              </a:spcBef>
            </a:pPr>
            <a:r>
              <a:rPr lang="en-US" sz="1591">
                <a:solidFill>
                  <a:srgbClr val="FFFFFF"/>
                </a:solidFill>
                <a:latin typeface="Telegraf"/>
                <a:ea typeface="Telegraf"/>
                <a:cs typeface="Telegraf"/>
                <a:sym typeface="Telegraf"/>
              </a:rPr>
              <a:t>Our team has extensive experience across various sectors, ensuring we understand the unique challenges and opportunities in your field.</a:t>
            </a:r>
          </a:p>
        </p:txBody>
      </p:sp>
      <p:sp>
        <p:nvSpPr>
          <p:cNvPr id="25" name="TextBox 25"/>
          <p:cNvSpPr txBox="1"/>
          <p:nvPr/>
        </p:nvSpPr>
        <p:spPr>
          <a:xfrm>
            <a:off x="9385961" y="6792411"/>
            <a:ext cx="2962750" cy="1119216"/>
          </a:xfrm>
          <a:prstGeom prst="rect">
            <a:avLst/>
          </a:prstGeom>
        </p:spPr>
        <p:txBody>
          <a:bodyPr lIns="0" tIns="0" rIns="0" bIns="0" rtlCol="0" anchor="t">
            <a:spAutoFit/>
          </a:bodyPr>
          <a:lstStyle/>
          <a:p>
            <a:pPr algn="ctr">
              <a:lnSpc>
                <a:spcPts val="2227"/>
              </a:lnSpc>
              <a:spcBef>
                <a:spcPct val="0"/>
              </a:spcBef>
            </a:pPr>
            <a:r>
              <a:rPr lang="en-US" sz="1591">
                <a:solidFill>
                  <a:srgbClr val="FFFFFF"/>
                </a:solidFill>
                <a:latin typeface="Telegraf"/>
                <a:ea typeface="Telegraf"/>
                <a:cs typeface="Telegraf"/>
                <a:sym typeface="Telegraf"/>
              </a:rPr>
              <a:t>We streamline the hiring process, saving you time and resources while maintaining high-quality standards.</a:t>
            </a:r>
          </a:p>
        </p:txBody>
      </p:sp>
      <p:sp>
        <p:nvSpPr>
          <p:cNvPr id="26" name="TextBox 26"/>
          <p:cNvSpPr txBox="1"/>
          <p:nvPr/>
        </p:nvSpPr>
        <p:spPr>
          <a:xfrm>
            <a:off x="13021214" y="6792411"/>
            <a:ext cx="2962750" cy="1119216"/>
          </a:xfrm>
          <a:prstGeom prst="rect">
            <a:avLst/>
          </a:prstGeom>
        </p:spPr>
        <p:txBody>
          <a:bodyPr lIns="0" tIns="0" rIns="0" bIns="0" rtlCol="0" anchor="t">
            <a:spAutoFit/>
          </a:bodyPr>
          <a:lstStyle/>
          <a:p>
            <a:pPr algn="ctr">
              <a:lnSpc>
                <a:spcPts val="2227"/>
              </a:lnSpc>
              <a:spcBef>
                <a:spcPct val="0"/>
              </a:spcBef>
            </a:pPr>
            <a:r>
              <a:rPr lang="en-US" sz="1591">
                <a:solidFill>
                  <a:srgbClr val="FFFFFF"/>
                </a:solidFill>
                <a:latin typeface="Telegraf"/>
                <a:ea typeface="Telegraf"/>
                <a:cs typeface="Telegraf"/>
                <a:sym typeface="Telegraf"/>
              </a:rPr>
              <a:t>From initial placement to long-term success, we provide continuous support to both clients and candidates.</a:t>
            </a:r>
          </a:p>
        </p:txBody>
      </p:sp>
      <p:sp>
        <p:nvSpPr>
          <p:cNvPr id="27" name="TextBox 27"/>
          <p:cNvSpPr txBox="1"/>
          <p:nvPr/>
        </p:nvSpPr>
        <p:spPr>
          <a:xfrm>
            <a:off x="1974293" y="6234178"/>
            <a:ext cx="3572123" cy="477415"/>
          </a:xfrm>
          <a:prstGeom prst="rect">
            <a:avLst/>
          </a:prstGeom>
        </p:spPr>
        <p:txBody>
          <a:bodyPr lIns="0" tIns="0" rIns="0" bIns="0" rtlCol="0" anchor="t">
            <a:spAutoFit/>
          </a:bodyPr>
          <a:lstStyle/>
          <a:p>
            <a:pPr algn="ctr">
              <a:lnSpc>
                <a:spcPts val="3610"/>
              </a:lnSpc>
              <a:spcBef>
                <a:spcPct val="0"/>
              </a:spcBef>
            </a:pPr>
            <a:r>
              <a:rPr lang="en-US" sz="2579" b="1">
                <a:solidFill>
                  <a:srgbClr val="FFFFFF"/>
                </a:solidFill>
                <a:latin typeface="Telegraf Bold"/>
                <a:ea typeface="Telegraf Bold"/>
                <a:cs typeface="Telegraf Bold"/>
                <a:sym typeface="Telegraf Bold"/>
              </a:rPr>
              <a:t>Expert Matching: </a:t>
            </a:r>
          </a:p>
        </p:txBody>
      </p:sp>
      <p:sp>
        <p:nvSpPr>
          <p:cNvPr id="28" name="TextBox 28"/>
          <p:cNvSpPr txBox="1"/>
          <p:nvPr/>
        </p:nvSpPr>
        <p:spPr>
          <a:xfrm>
            <a:off x="5546416" y="6234178"/>
            <a:ext cx="3503238" cy="477415"/>
          </a:xfrm>
          <a:prstGeom prst="rect">
            <a:avLst/>
          </a:prstGeom>
        </p:spPr>
        <p:txBody>
          <a:bodyPr lIns="0" tIns="0" rIns="0" bIns="0" rtlCol="0" anchor="t">
            <a:spAutoFit/>
          </a:bodyPr>
          <a:lstStyle/>
          <a:p>
            <a:pPr algn="ctr">
              <a:lnSpc>
                <a:spcPts val="3610"/>
              </a:lnSpc>
              <a:spcBef>
                <a:spcPct val="0"/>
              </a:spcBef>
            </a:pPr>
            <a:r>
              <a:rPr lang="en-US" sz="2579" b="1">
                <a:solidFill>
                  <a:srgbClr val="FFFFFF"/>
                </a:solidFill>
                <a:latin typeface="Telegraf Bold"/>
                <a:ea typeface="Telegraf Bold"/>
                <a:cs typeface="Telegraf Bold"/>
                <a:sym typeface="Telegraf Bold"/>
              </a:rPr>
              <a:t>Industry Expertise</a:t>
            </a:r>
          </a:p>
        </p:txBody>
      </p:sp>
      <p:sp>
        <p:nvSpPr>
          <p:cNvPr id="29" name="TextBox 29"/>
          <p:cNvSpPr txBox="1"/>
          <p:nvPr/>
        </p:nvSpPr>
        <p:spPr>
          <a:xfrm>
            <a:off x="9049654" y="6233970"/>
            <a:ext cx="3837407" cy="477415"/>
          </a:xfrm>
          <a:prstGeom prst="rect">
            <a:avLst/>
          </a:prstGeom>
        </p:spPr>
        <p:txBody>
          <a:bodyPr lIns="0" tIns="0" rIns="0" bIns="0" rtlCol="0" anchor="t">
            <a:spAutoFit/>
          </a:bodyPr>
          <a:lstStyle/>
          <a:p>
            <a:pPr algn="ctr">
              <a:lnSpc>
                <a:spcPts val="3610"/>
              </a:lnSpc>
              <a:spcBef>
                <a:spcPct val="0"/>
              </a:spcBef>
            </a:pPr>
            <a:r>
              <a:rPr lang="en-US" sz="2579" b="1">
                <a:solidFill>
                  <a:srgbClr val="FFFFFF"/>
                </a:solidFill>
                <a:latin typeface="Telegraf Bold"/>
                <a:ea typeface="Telegraf Bold"/>
                <a:cs typeface="Telegraf Bold"/>
                <a:sym typeface="Telegraf Bold"/>
              </a:rPr>
              <a:t>Speed and Efficiency</a:t>
            </a:r>
          </a:p>
        </p:txBody>
      </p:sp>
      <p:sp>
        <p:nvSpPr>
          <p:cNvPr id="30" name="TextBox 30"/>
          <p:cNvSpPr txBox="1"/>
          <p:nvPr/>
        </p:nvSpPr>
        <p:spPr>
          <a:xfrm>
            <a:off x="12750890" y="6234178"/>
            <a:ext cx="3503399" cy="477415"/>
          </a:xfrm>
          <a:prstGeom prst="rect">
            <a:avLst/>
          </a:prstGeom>
        </p:spPr>
        <p:txBody>
          <a:bodyPr lIns="0" tIns="0" rIns="0" bIns="0" rtlCol="0" anchor="t">
            <a:spAutoFit/>
          </a:bodyPr>
          <a:lstStyle/>
          <a:p>
            <a:pPr algn="ctr">
              <a:lnSpc>
                <a:spcPts val="3610"/>
              </a:lnSpc>
              <a:spcBef>
                <a:spcPct val="0"/>
              </a:spcBef>
            </a:pPr>
            <a:r>
              <a:rPr lang="en-US" sz="2579" b="1">
                <a:solidFill>
                  <a:srgbClr val="FFFFFF"/>
                </a:solidFill>
                <a:latin typeface="Telegraf Bold"/>
                <a:ea typeface="Telegraf Bold"/>
                <a:cs typeface="Telegraf Bold"/>
                <a:sym typeface="Telegraf Bold"/>
              </a:rPr>
              <a:t>Ongoing Support</a:t>
            </a:r>
          </a:p>
        </p:txBody>
      </p:sp>
      <p:sp>
        <p:nvSpPr>
          <p:cNvPr id="31" name="TextBox 31"/>
          <p:cNvSpPr txBox="1"/>
          <p:nvPr/>
        </p:nvSpPr>
        <p:spPr>
          <a:xfrm>
            <a:off x="2360000" y="8493977"/>
            <a:ext cx="13244299" cy="1461971"/>
          </a:xfrm>
          <a:prstGeom prst="rect">
            <a:avLst/>
          </a:prstGeom>
        </p:spPr>
        <p:txBody>
          <a:bodyPr lIns="0" tIns="0" rIns="0" bIns="0" rtlCol="0" anchor="t">
            <a:spAutoFit/>
          </a:bodyPr>
          <a:lstStyle/>
          <a:p>
            <a:pPr marL="0" lvl="0" indent="0" algn="l">
              <a:lnSpc>
                <a:spcPts val="2823"/>
              </a:lnSpc>
              <a:spcBef>
                <a:spcPct val="0"/>
              </a:spcBef>
            </a:pPr>
            <a:r>
              <a:rPr lang="en-US" sz="2017" b="1" u="none" strike="noStrike">
                <a:solidFill>
                  <a:srgbClr val="E43F58"/>
                </a:solidFill>
                <a:latin typeface="Telegraf Bold"/>
                <a:ea typeface="Telegraf Bold"/>
                <a:cs typeface="Telegraf Bold"/>
                <a:sym typeface="Telegraf Bold"/>
              </a:rPr>
              <a:t>Consulting : </a:t>
            </a:r>
            <a:r>
              <a:rPr lang="en-US" sz="2017" u="none" strike="noStrike">
                <a:solidFill>
                  <a:srgbClr val="FFFFFF"/>
                </a:solidFill>
                <a:latin typeface="Telegraf"/>
                <a:ea typeface="Telegraf"/>
                <a:cs typeface="Telegraf"/>
                <a:sym typeface="Telegraf"/>
              </a:rPr>
              <a:t>Providing resources that help you streamline business processes, data governance and project management standards.</a:t>
            </a:r>
          </a:p>
          <a:p>
            <a:pPr marL="0" lvl="0" indent="0" algn="l">
              <a:lnSpc>
                <a:spcPts val="2963"/>
              </a:lnSpc>
              <a:spcBef>
                <a:spcPct val="0"/>
              </a:spcBef>
            </a:pPr>
            <a:r>
              <a:rPr lang="en-US" sz="2117" b="1" u="none" strike="noStrike">
                <a:solidFill>
                  <a:srgbClr val="E43F58"/>
                </a:solidFill>
                <a:latin typeface="Telegraf Bold"/>
                <a:ea typeface="Telegraf Bold"/>
                <a:cs typeface="Telegraf Bold"/>
                <a:sym typeface="Telegraf Bold"/>
              </a:rPr>
              <a:t>Contract, Contract to Hire Perm Placement : </a:t>
            </a:r>
            <a:r>
              <a:rPr lang="en-US" sz="2117" u="none" strike="noStrike">
                <a:solidFill>
                  <a:srgbClr val="FFFFFF"/>
                </a:solidFill>
                <a:latin typeface="Telegraf"/>
                <a:ea typeface="Telegraf"/>
                <a:cs typeface="Telegraf"/>
                <a:sym typeface="Telegraf"/>
              </a:rPr>
              <a:t>Providing resources with specific technical expertise, subject matter expertise or management expertise.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1790</TotalTime>
  <Words>1571</Words>
  <Application>Microsoft Macintosh PowerPoint</Application>
  <PresentationFormat>Custom</PresentationFormat>
  <Paragraphs>138</Paragraphs>
  <Slides>17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Telegraf Bold</vt:lpstr>
      <vt:lpstr>Calibri</vt:lpstr>
      <vt:lpstr>Bebas Neue Bold</vt:lpstr>
      <vt:lpstr>Aptos Display</vt:lpstr>
      <vt:lpstr>Telegraf</vt:lpstr>
      <vt:lpstr>Aptos</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Teal Modern Professional HR Performance Management Presentation</dc:title>
  <cp:lastModifiedBy>Charlie Regan</cp:lastModifiedBy>
  <cp:revision>8</cp:revision>
  <dcterms:created xsi:type="dcterms:W3CDTF">2006-08-16T00:00:00Z</dcterms:created>
  <dcterms:modified xsi:type="dcterms:W3CDTF">2024-11-07T19:35:30Z</dcterms:modified>
  <dc:identifier>DAGT1EHD9jE</dc:identifier>
</cp:coreProperties>
</file>